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1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notesSlides/notesSlide2.xml" ContentType="application/vnd.openxmlformats-officedocument.presentationml.notesSlide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3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85" r:id="rId2"/>
    <p:sldId id="286" r:id="rId3"/>
    <p:sldId id="287" r:id="rId4"/>
    <p:sldId id="288" r:id="rId5"/>
    <p:sldId id="290" r:id="rId6"/>
    <p:sldId id="291" r:id="rId7"/>
    <p:sldId id="292" r:id="rId8"/>
    <p:sldId id="293" r:id="rId9"/>
    <p:sldId id="323" r:id="rId10"/>
    <p:sldId id="294" r:id="rId11"/>
    <p:sldId id="296" r:id="rId12"/>
    <p:sldId id="295" r:id="rId13"/>
    <p:sldId id="297" r:id="rId14"/>
    <p:sldId id="298" r:id="rId15"/>
    <p:sldId id="299" r:id="rId16"/>
    <p:sldId id="300" r:id="rId17"/>
    <p:sldId id="301" r:id="rId18"/>
    <p:sldId id="312" r:id="rId19"/>
    <p:sldId id="313" r:id="rId20"/>
    <p:sldId id="324" r:id="rId21"/>
    <p:sldId id="325" r:id="rId22"/>
    <p:sldId id="326" r:id="rId23"/>
    <p:sldId id="327" r:id="rId24"/>
    <p:sldId id="328" r:id="rId25"/>
    <p:sldId id="329" r:id="rId26"/>
    <p:sldId id="330" r:id="rId27"/>
    <p:sldId id="331" r:id="rId28"/>
    <p:sldId id="332" r:id="rId29"/>
    <p:sldId id="333" r:id="rId30"/>
    <p:sldId id="334" r:id="rId31"/>
    <p:sldId id="335" r:id="rId32"/>
    <p:sldId id="336" r:id="rId33"/>
    <p:sldId id="337" r:id="rId34"/>
    <p:sldId id="302" r:id="rId35"/>
    <p:sldId id="303" r:id="rId36"/>
    <p:sldId id="304" r:id="rId37"/>
    <p:sldId id="305" r:id="rId38"/>
    <p:sldId id="306" r:id="rId39"/>
    <p:sldId id="319" r:id="rId40"/>
    <p:sldId id="320" r:id="rId41"/>
    <p:sldId id="321" r:id="rId42"/>
    <p:sldId id="322" r:id="rId43"/>
    <p:sldId id="309" r:id="rId44"/>
    <p:sldId id="310" r:id="rId45"/>
    <p:sldId id="256" r:id="rId46"/>
  </p:sldIdLst>
  <p:sldSz cx="12193588" cy="6858000"/>
  <p:notesSz cx="7559675" cy="10691813"/>
  <p:custDataLst>
    <p:tags r:id="rId49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 Folien" id="{BA370EFF-9A8D-4C93-A91E-E91B27CE810A}">
          <p14:sldIdLst>
            <p14:sldId id="285"/>
            <p14:sldId id="286"/>
            <p14:sldId id="287"/>
            <p14:sldId id="288"/>
            <p14:sldId id="290"/>
            <p14:sldId id="291"/>
            <p14:sldId id="292"/>
            <p14:sldId id="293"/>
            <p14:sldId id="323"/>
            <p14:sldId id="294"/>
            <p14:sldId id="296"/>
            <p14:sldId id="295"/>
            <p14:sldId id="297"/>
            <p14:sldId id="298"/>
            <p14:sldId id="299"/>
            <p14:sldId id="300"/>
            <p14:sldId id="301"/>
            <p14:sldId id="312"/>
            <p14:sldId id="31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02"/>
            <p14:sldId id="303"/>
            <p14:sldId id="304"/>
            <p14:sldId id="305"/>
            <p14:sldId id="306"/>
            <p14:sldId id="319"/>
            <p14:sldId id="320"/>
            <p14:sldId id="321"/>
            <p14:sldId id="322"/>
            <p14:sldId id="309"/>
            <p14:sldId id="310"/>
            <p14:sldId id="256"/>
          </p14:sldIdLst>
        </p14:section>
        <p14:section name="Weitere Folien" id="{DB60F583-B12D-4121-8BAE-4EFC26CACC8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748"/>
    <a:srgbClr val="660E7A"/>
    <a:srgbClr val="010180"/>
    <a:srgbClr val="85850C"/>
    <a:srgbClr val="000000"/>
    <a:srgbClr val="3C3C3C"/>
    <a:srgbClr val="A08570"/>
    <a:srgbClr val="E4E3DF"/>
    <a:srgbClr val="48323E"/>
    <a:srgbClr val="D3C9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89" autoAdjust="0"/>
    <p:restoredTop sz="94660"/>
  </p:normalViewPr>
  <p:slideViewPr>
    <p:cSldViewPr snapToGrid="0" snapToObjects="1" showGuides="1">
      <p:cViewPr varScale="1">
        <p:scale>
          <a:sx n="104" d="100"/>
          <a:sy n="104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40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CD808BD-3A87-4FB1-8C92-7568F36AF77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2ABE4B-4B6F-439D-858C-380578034C2C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A32335C-B6EF-4E53-B1EC-53BDF719DC0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6E1656-EF6C-4EBC-A18C-AB04D7BA692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fld id="{150629FE-4BFD-4F00-BF85-38DE1BF02178}" type="slidenum">
              <a:t>‹Nr.›</a:t>
            </a:fld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599757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A08103F-5E62-4C14-B403-CCA08D9B8341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lienbildplatzhalter 2">
            <a:extLst>
              <a:ext uri="{FF2B5EF4-FFF2-40B4-BE49-F238E27FC236}">
                <a16:creationId xmlns:a16="http://schemas.microsoft.com/office/drawing/2014/main" id="{10D0D9F1-BA97-41FD-843C-E98805F70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6280" y="812880"/>
            <a:ext cx="5343480" cy="40071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4" name="Notizenplatzhalter 3">
            <a:extLst>
              <a:ext uri="{FF2B5EF4-FFF2-40B4-BE49-F238E27FC236}">
                <a16:creationId xmlns:a16="http://schemas.microsoft.com/office/drawing/2014/main" id="{5961034C-7FA1-4927-BF73-8754AA0AA2F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280" y="5078160"/>
            <a:ext cx="6046920" cy="48103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de-DE"/>
          </a:p>
        </p:txBody>
      </p:sp>
      <p:sp>
        <p:nvSpPr>
          <p:cNvPr id="5" name="Kopfzeilenplatzhalter 4">
            <a:extLst>
              <a:ext uri="{FF2B5EF4-FFF2-40B4-BE49-F238E27FC236}">
                <a16:creationId xmlns:a16="http://schemas.microsoft.com/office/drawing/2014/main" id="{A333E28B-0DD3-4986-AD43-2CC37FCEAD0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ED157B0-714D-4045-B183-0452B3DBD04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7880" y="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CC2B38F-485D-484A-BA02-69908CB7159B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632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484B26-C5E7-44B8-8CF9-8E8C00D8106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7880" y="1015632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fld id="{6C164411-04B2-4615-9FCF-D4F73F357CF9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19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448919" algn="l"/>
        <a:tab pos="898199" algn="l"/>
        <a:tab pos="1347480" algn="l"/>
        <a:tab pos="1796760" algn="l"/>
        <a:tab pos="2246040" algn="l"/>
        <a:tab pos="2695320" algn="l"/>
        <a:tab pos="3144600" algn="l"/>
        <a:tab pos="3593880" algn="l"/>
        <a:tab pos="4043159" algn="l"/>
        <a:tab pos="4492440" algn="l"/>
        <a:tab pos="4941719" algn="l"/>
        <a:tab pos="5391000" algn="l"/>
        <a:tab pos="5840280" algn="l"/>
        <a:tab pos="6289560" algn="l"/>
        <a:tab pos="6738840" algn="l"/>
        <a:tab pos="7188120" algn="l"/>
        <a:tab pos="7637400" algn="l"/>
        <a:tab pos="8086679" algn="l"/>
        <a:tab pos="8535960" algn="l"/>
        <a:tab pos="8985240" algn="l"/>
      </a:tabLst>
      <a:defRPr lang="de-DE" sz="1200" b="0" i="0" u="none" strike="noStrike" baseline="0">
        <a:ln>
          <a:noFill/>
        </a:ln>
        <a:solidFill>
          <a:srgbClr val="000000"/>
        </a:solidFill>
        <a:latin typeface="Times New Roman" pitchFamily="18"/>
        <a:cs typeface="Helvetica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https://unsplash.com/photos/jbywvpa9vH8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97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https://unsplash.com/photos/Oal07Ai4oTk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16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1525" cy="400685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https://unsplash.com/photos/jbywvpa9vH8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6C164411-04B2-4615-9FCF-D4F73F357CF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409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6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2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5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4543A6-537F-4089-9A3E-E7BD17CFC5C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995181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EC58F9BB-37A4-4F8E-ACE4-B023CD458C2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de-DE" sz="60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8D1866-871B-43A1-AE2E-1D8799457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8046"/>
          <a:stretch/>
        </p:blipFill>
        <p:spPr>
          <a:xfrm>
            <a:off x="3413" y="330369"/>
            <a:ext cx="12188952" cy="6527631"/>
          </a:xfrm>
          <a:prstGeom prst="rect">
            <a:avLst/>
          </a:prstGeom>
        </p:spPr>
      </p:pic>
      <p:sp>
        <p:nvSpPr>
          <p:cNvPr id="11" name="Freihandform: Form 2">
            <a:extLst>
              <a:ext uri="{FF2B5EF4-FFF2-40B4-BE49-F238E27FC236}">
                <a16:creationId xmlns:a16="http://schemas.microsoft.com/office/drawing/2014/main" id="{59723EE7-2D9E-40C5-9DB4-01066F2C69FB}"/>
              </a:ext>
            </a:extLst>
          </p:cNvPr>
          <p:cNvSpPr/>
          <p:nvPr userDrawn="1"/>
        </p:nvSpPr>
        <p:spPr>
          <a:xfrm>
            <a:off x="0" y="-1"/>
            <a:ext cx="12193559" cy="2801073"/>
          </a:xfrm>
          <a:custGeom>
            <a:avLst>
              <a:gd name="f0" fmla="val 13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D7C712E-2F70-42A6-A52D-D9653144A8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255000" y="6461761"/>
            <a:ext cx="3597910" cy="200376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95D9418-0F89-4432-A265-96ECB2157CA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0823" y="786066"/>
            <a:ext cx="1371942" cy="122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9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(Variante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4A1A60-F6CA-4327-B13E-F91E1552BE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3478624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CAE9E515-2F28-41DC-BFAE-E2DAEC28DE8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130A2B9-13B3-435E-B671-552BAB16C0DB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23" name="Bildplatzhalter 5">
            <a:extLst>
              <a:ext uri="{FF2B5EF4-FFF2-40B4-BE49-F238E27FC236}">
                <a16:creationId xmlns:a16="http://schemas.microsoft.com/office/drawing/2014/main" id="{EC02C137-EF2A-4A7F-B93D-236E35730E4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223965"/>
            <a:ext cx="12193588" cy="2740786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ggf</a:t>
            </a:r>
            <a:r>
              <a:rPr lang="en-GB" dirty="0"/>
              <a:t>. </a:t>
            </a:r>
            <a:r>
              <a:rPr lang="en-GB" dirty="0" err="1"/>
              <a:t>löschen</a:t>
            </a:r>
            <a:endParaRPr lang="en-GB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FC0CC-9033-4D8A-A6BC-A002B24C0BD2}"/>
              </a:ext>
            </a:extLst>
          </p:cNvPr>
          <p:cNvGrpSpPr/>
          <p:nvPr userDrawn="1"/>
        </p:nvGrpSpPr>
        <p:grpSpPr>
          <a:xfrm>
            <a:off x="-105798" y="3964785"/>
            <a:ext cx="12465438" cy="3079164"/>
            <a:chOff x="-105798" y="3964785"/>
            <a:chExt cx="12465438" cy="3079164"/>
          </a:xfrm>
          <a:solidFill>
            <a:schemeClr val="bg1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B9FC7D-7671-4359-868C-C18751149F4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C7579E3-F175-4297-A6C3-5E9519499DE0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01C1388-D348-4EFE-BB0A-2538F0008C56}"/>
                </a:ext>
              </a:extLst>
            </p:cNvPr>
            <p:cNvCxnSpPr>
              <a:stCxn id="13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84C34E-E1B6-4430-AC8C-320A45C50A02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C5E628-AC25-45A9-BC32-6FB82C2DD70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03EF75-8E6F-492B-9C80-29C114C036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3964785"/>
              <a:ext cx="1023623" cy="126581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9FCBD96-5C9A-4FCF-B7F5-23C75481F6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CAE83F-C8C0-48C7-9BDF-8F066C3A5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7E2913-91A6-47CD-96F6-AF713999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3"/>
            <a:ext cx="3705542" cy="769441"/>
          </a:xfr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de-DE" kern="0" dirty="0">
                <a:solidFill>
                  <a:schemeClr val="accent2"/>
                </a:solidFill>
                <a:ea typeface="+mn-ea"/>
              </a:defRPr>
            </a:lvl1pPr>
          </a:lstStyle>
          <a:p>
            <a:pPr lvl="0" defTabSz="914400" eaLnBrk="1" latinLnBrk="0"/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5728D-E669-449B-AEB3-9AC3A288A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AC4F1E0-5DE6-4A2B-BD02-9129EACDD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4409954"/>
            <a:ext cx="10261600" cy="1719384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</a:defRPr>
            </a:lvl1pPr>
            <a:lvl2pPr>
              <a:defRPr sz="1800" b="0">
                <a:solidFill>
                  <a:schemeClr val="accent2"/>
                </a:solidFill>
              </a:defRPr>
            </a:lvl2pPr>
            <a:lvl3pPr>
              <a:defRPr sz="1800" b="0">
                <a:solidFill>
                  <a:schemeClr val="accent2"/>
                </a:solidFill>
              </a:defRPr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202BDBF-E0F4-420D-A674-ED627E9B1DF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0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(Variante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96E430-E199-42D1-B750-00CFE32E27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152524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72C0A64-6206-47F9-B774-144C1A5CFA27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Bildplatzhalter 5">
            <a:extLst>
              <a:ext uri="{FF2B5EF4-FFF2-40B4-BE49-F238E27FC236}">
                <a16:creationId xmlns:a16="http://schemas.microsoft.com/office/drawing/2014/main" id="{8A3E5293-193E-4B93-B263-4B5F18B6463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23963"/>
            <a:ext cx="5400720" cy="5634037"/>
          </a:xfrm>
          <a:solidFill>
            <a:schemeClr val="accent2">
              <a:alpha val="76000"/>
            </a:schemeClr>
          </a:solidFill>
        </p:spPr>
        <p:txBody>
          <a:bodyPr/>
          <a:lstStyle>
            <a:lvl1pPr>
              <a:defRPr/>
            </a:lvl1pPr>
          </a:lstStyle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F67F5-C9FB-4443-A3BF-5AD5D375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8630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A2EC6-426A-4C23-8F5B-477952BFC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1ABBD5B-16B2-4EE3-AEE1-1DEF4D800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96000" y="3033713"/>
            <a:ext cx="5413338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6827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2BEA0F-D748-4945-B265-C1D001BBF3C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149560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6D9E8A8-96EC-45DC-98B9-24C93A48DEF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3BFE3B-ABB1-4EA4-A211-413BCDDCD3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11" y="0"/>
            <a:ext cx="12188977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53EF863-8B2B-47E2-B003-6FE342397862}"/>
              </a:ext>
            </a:extLst>
          </p:cNvPr>
          <p:cNvSpPr txBox="1">
            <a:spLocks/>
          </p:cNvSpPr>
          <p:nvPr userDrawn="1"/>
        </p:nvSpPr>
        <p:spPr>
          <a:xfrm>
            <a:off x="947738" y="3565463"/>
            <a:ext cx="102616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de-DE" sz="2000" kern="0" dirty="0">
                <a:solidFill>
                  <a:schemeClr val="bg1"/>
                </a:solidFill>
              </a:rPr>
              <a:t>VIELEN DANK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970414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4252678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67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– Zwei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C1FBC5-FA0E-4AA6-A1CC-83136BC436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46624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BEF2925-1490-4BBB-95A6-386EAD1D2EB9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ECBF5769-E800-4C5F-AEE0-ABFA36815E26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89F4BA-2D89-4650-AD36-7CF36C2E174B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65BF82-F093-4C2D-8D09-596318DC6138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05F3245-BC3A-484D-98AA-E342D96AD444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59AA07D-9E1B-4E07-9CFD-2B64E35DD36D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567DBE-FA7E-4482-B2B1-1386BEEB33E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DC5BCF-FEC4-43C6-86A9-99196B1F50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126266-41D0-47A5-9EA9-AC5B08527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F35310-9150-47D8-BE1A-82B5799F5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8B3652-095C-471A-A60B-C7BC05D6D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008CF-8A94-4D00-A56B-0B2963AB29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Coding Akademie München GmbH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ECCE352-32A7-4BAA-9224-B1CF399503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F7E0732-50F1-4773-9628-193EA0BBFD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7738" y="5329856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3748DDE-C0C0-4535-96AC-601746B0A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7738" y="4543195"/>
            <a:ext cx="10261600" cy="410530"/>
          </a:xfrm>
        </p:spPr>
        <p:txBody>
          <a:bodyPr>
            <a:spAutoFit/>
          </a:bodyPr>
          <a:lstStyle>
            <a:lvl1pPr>
              <a:spcAft>
                <a:spcPts val="0"/>
              </a:spcAft>
              <a:defRPr sz="2500" cap="all" baseline="0">
                <a:solidFill>
                  <a:schemeClr val="bg2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17EF088-183B-478E-9448-D43BBC0A864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B23B5A8-D5FC-4407-A2A2-C3481861E3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712461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8FCC894-EC3C-4D43-8836-DDF70355D8B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10" descr="A person flying through the air on a snow covered mountain&#10;&#10;Description automatically generated">
            <a:extLst>
              <a:ext uri="{FF2B5EF4-FFF2-40B4-BE49-F238E27FC236}">
                <a16:creationId xmlns:a16="http://schemas.microsoft.com/office/drawing/2014/main" id="{5810151F-6DAF-4E76-BF6A-61CBC2BE4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24000"/>
            <a:ext cx="12193588" cy="5634000"/>
          </a:xfrm>
          <a:prstGeom prst="rect">
            <a:avLst/>
          </a:prstGeom>
        </p:spPr>
      </p:pic>
      <p:sp>
        <p:nvSpPr>
          <p:cNvPr id="5" name="Freihandform: Form 2">
            <a:extLst>
              <a:ext uri="{FF2B5EF4-FFF2-40B4-BE49-F238E27FC236}">
                <a16:creationId xmlns:a16="http://schemas.microsoft.com/office/drawing/2014/main" id="{2691C14E-39AF-4132-8C91-12542F1EF30A}"/>
              </a:ext>
            </a:extLst>
          </p:cNvPr>
          <p:cNvSpPr/>
          <p:nvPr userDrawn="1"/>
        </p:nvSpPr>
        <p:spPr>
          <a:xfrm>
            <a:off x="0" y="0"/>
            <a:ext cx="12193559" cy="1224000"/>
          </a:xfrm>
          <a:custGeom>
            <a:avLst>
              <a:gd name="f0" fmla="val 2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0602B-2707-413D-BC93-3258944F8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7672403B-842A-49C6-8BEB-4D6B518EBD9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ACA0BD-5512-4562-97BF-68ECC8FD9F4D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03BB8C-41AF-4F2C-8E7B-2454DA7D49E3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CDE6DD-93E6-4C00-AF79-FD68949134B3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1EFFD12-5E8B-4A06-BF8C-ED119969A616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874F66-3BEA-4515-AB65-E271139BDA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75179D-9B26-4C80-8052-97E1D0FB814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30ABBE-6CA5-41C3-B26A-28B3E76101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4B0BA7-9C00-43BF-A992-242B81C18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B4E6DFDD-3D97-4EC1-BAC1-AFC3E87A1A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23963"/>
            <a:ext cx="12193588" cy="5634037"/>
          </a:xfrm>
          <a:solidFill>
            <a:schemeClr val="accent2">
              <a:alpha val="20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Bildplatzhalter</a:t>
            </a:r>
            <a:r>
              <a:rPr lang="en-GB" dirty="0"/>
              <a:t> – </a:t>
            </a:r>
            <a:r>
              <a:rPr lang="en-GB" dirty="0" err="1"/>
              <a:t>Neues</a:t>
            </a:r>
            <a:r>
              <a:rPr lang="en-GB" dirty="0"/>
              <a:t> Bild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Klicken</a:t>
            </a:r>
            <a:r>
              <a:rPr lang="en-GB" dirty="0"/>
              <a:t> </a:t>
            </a:r>
            <a:r>
              <a:rPr lang="en-GB" dirty="0" err="1"/>
              <a:t>einfügen</a:t>
            </a:r>
            <a:r>
              <a:rPr lang="en-GB" dirty="0"/>
              <a:t>, </a:t>
            </a:r>
            <a:r>
              <a:rPr lang="en-GB" dirty="0" err="1"/>
              <a:t>oder</a:t>
            </a:r>
            <a:r>
              <a:rPr lang="en-GB" dirty="0"/>
              <a:t> </a:t>
            </a:r>
            <a:r>
              <a:rPr lang="en-GB" dirty="0" err="1"/>
              <a:t>löschen</a:t>
            </a:r>
            <a:r>
              <a:rPr lang="en-GB" dirty="0"/>
              <a:t> falls </a:t>
            </a:r>
            <a:r>
              <a:rPr lang="en-GB" dirty="0" err="1"/>
              <a:t>festes</a:t>
            </a:r>
            <a:r>
              <a:rPr lang="en-GB" dirty="0"/>
              <a:t> </a:t>
            </a:r>
            <a:r>
              <a:rPr lang="en-GB" dirty="0" err="1"/>
              <a:t>Hintergrundbild</a:t>
            </a:r>
            <a:r>
              <a:rPr lang="en-GB" dirty="0"/>
              <a:t> </a:t>
            </a:r>
            <a:r>
              <a:rPr lang="en-GB" dirty="0" err="1"/>
              <a:t>gewünscht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37288-69B6-4DA0-BD7E-BD7A01D3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848400"/>
            <a:ext cx="5782197" cy="3852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3679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mit Störer - dunk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C1F08ED-317F-4C8E-8AC5-3645E77303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0519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EA445690-D26D-440C-9D0E-F82F09C82CE1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917513"/>
          </a:xfrm>
          <a:solidFill>
            <a:schemeClr val="accent6"/>
          </a:solidFill>
        </p:spPr>
        <p:txBody>
          <a:bodyPr lIns="180000" tIns="180000" rIns="180000" bIns="180000">
            <a:spAutoFit/>
          </a:bodyPr>
          <a:lstStyle>
            <a:lvl1pPr marL="263525" indent="-263525">
              <a:buFont typeface="Symbol" panose="05050102010706020507" pitchFamily="18" charset="2"/>
              <a:buChar char="·"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1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36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e mit Störer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A78F2F31-45DA-4D1C-8AE7-0F558171EB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626380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4482E814-A6FD-49BA-91D3-B4D306E6C57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ihandform: Form 4">
            <a:extLst>
              <a:ext uri="{FF2B5EF4-FFF2-40B4-BE49-F238E27FC236}">
                <a16:creationId xmlns:a16="http://schemas.microsoft.com/office/drawing/2014/main" id="{2259AF66-F934-4705-8A7D-E43035AD9C52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D4B59-3EC5-4E5F-A4DB-BFA6968AC7A1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ED14F64-9F1E-40B2-978E-B8A78804FD6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5D8A4-502D-4DB9-8FB4-2C7B25F1C9B5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CB8F2C-4588-48BF-B7A8-4DAF56FBA0CC}"/>
                </a:ext>
              </a:extLst>
            </p:cNvPr>
            <p:cNvCxnSpPr>
              <a:stCxn id="20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AB27FD-858F-42A2-B632-F23226412071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7EB2BE-5AD5-4DA8-B914-2997651CA88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CA2E591-9A1D-4746-8562-7936560B2E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0F3718-7CC4-47F1-B043-91C3F16D1F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1848609-C511-4866-BE4F-81851EE90F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279" y="3037872"/>
            <a:ext cx="3240000" cy="723900"/>
          </a:xfrm>
          <a:solidFill>
            <a:schemeClr val="accent6"/>
          </a:solidFill>
        </p:spPr>
        <p:txBody>
          <a:bodyPr lIns="180000" tIns="180000" rIns="180000" bIns="180000" anchor="ctr"/>
          <a:lstStyle>
            <a:lvl1pPr marL="0" indent="0" algn="ctr">
              <a:buFont typeface="Symbol" panose="05050102010706020507" pitchFamily="18" charset="2"/>
              <a:buNone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0" cap="all" baseline="0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7" name="Picture 2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65CBDFF-84C3-4684-A50D-76C6683593B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variante - m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233082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672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- 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983611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07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E87AE4-D3DA-4B94-B821-B1DA0E7514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459158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70E5995-725E-46B2-BEFB-11F2FE918D24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spcAft>
                <a:spcPts val="0"/>
              </a:spcAft>
              <a:defRPr>
                <a:solidFill>
                  <a:schemeClr val="accent2"/>
                </a:solidFill>
              </a:defRPr>
            </a:lvl1pPr>
            <a:lvl2pPr marL="0" indent="0">
              <a:spcAft>
                <a:spcPts val="0"/>
              </a:spcAft>
              <a:buNone/>
              <a:defRPr b="1">
                <a:solidFill>
                  <a:srgbClr val="85850C"/>
                </a:solidFill>
              </a:defRPr>
            </a:lvl2pPr>
            <a:lvl3pPr marL="0" indent="0">
              <a:spcAft>
                <a:spcPts val="0"/>
              </a:spcAft>
              <a:buNone/>
              <a:defRPr b="1">
                <a:solidFill>
                  <a:srgbClr val="010180"/>
                </a:solidFill>
              </a:defRPr>
            </a:lvl3pPr>
            <a:lvl4pPr marL="0" indent="0">
              <a:spcAft>
                <a:spcPts val="0"/>
              </a:spcAft>
              <a:buNone/>
              <a:defRPr b="1">
                <a:solidFill>
                  <a:srgbClr val="1D8748"/>
                </a:solidFill>
              </a:defRPr>
            </a:lvl4pPr>
            <a:lvl5pPr marL="0" indent="0">
              <a:spcAft>
                <a:spcPts val="0"/>
              </a:spcAft>
              <a:buNone/>
              <a:defRPr b="1">
                <a:solidFill>
                  <a:srgbClr val="660E7A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18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713C047-2ADE-439A-83F7-6E448A43048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35856628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5" imgW="384" imgH="385" progId="TCLayout.ActiveDocument.1">
                  <p:embed/>
                </p:oleObj>
              </mc:Choice>
              <mc:Fallback>
                <p:oleObj name="think-cell Folie" r:id="rId1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ihandform: Form 4">
            <a:extLst>
              <a:ext uri="{FF2B5EF4-FFF2-40B4-BE49-F238E27FC236}">
                <a16:creationId xmlns:a16="http://schemas.microsoft.com/office/drawing/2014/main" id="{4A3589D5-607C-4D6E-8248-115FA608F14C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D3C9CB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B986D7-3B08-4425-AB92-40445ED3FF1A}"/>
              </a:ext>
            </a:extLst>
          </p:cNvPr>
          <p:cNvGrpSpPr/>
          <p:nvPr userDrawn="1"/>
        </p:nvGrpSpPr>
        <p:grpSpPr>
          <a:xfrm>
            <a:off x="2278857" y="654309"/>
            <a:ext cx="10332346" cy="5475411"/>
            <a:chOff x="2278857" y="654309"/>
            <a:chExt cx="10332346" cy="5475411"/>
          </a:xfrm>
          <a:solidFill>
            <a:schemeClr val="bg1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70329B1-9ABB-4491-A67B-61E401889D2A}"/>
                </a:ext>
              </a:extLst>
            </p:cNvPr>
            <p:cNvSpPr/>
            <p:nvPr/>
          </p:nvSpPr>
          <p:spPr>
            <a:xfrm rot="10800000" flipH="1">
              <a:off x="10370362" y="2840217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FE0E4A-96B5-412C-ACCF-E2A26233BC1C}"/>
                </a:ext>
              </a:extLst>
            </p:cNvPr>
            <p:cNvSpPr/>
            <p:nvPr/>
          </p:nvSpPr>
          <p:spPr>
            <a:xfrm rot="10800000" flipH="1">
              <a:off x="7066731" y="203746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07D29-5605-4A8A-A03F-19CE51E885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8857" y="919541"/>
              <a:ext cx="10332346" cy="250872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61FE35-FD8C-44EB-9E8B-4B43BBCEE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97836" y="654309"/>
              <a:ext cx="1857530" cy="1432701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9E606D-54C3-4A25-9380-E17BBDA4737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3574" y="2915742"/>
              <a:ext cx="1856895" cy="321397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65DD6B-71A9-44A2-B33F-074E2EFD68B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0421074" y="919541"/>
              <a:ext cx="824776" cy="1975455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636007-9D40-4683-954B-F928064390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7738" y="1946734"/>
            <a:ext cx="10261600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4AB751-5A0A-46E8-B811-8002F3A339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7738" y="3045240"/>
            <a:ext cx="10261600" cy="3084480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516D3-833B-4B45-ADCD-38B4401B723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8255000" y="6516880"/>
            <a:ext cx="3597910" cy="114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800" b="0" i="0" u="none" strike="noStrike" baseline="0">
                <a:solidFill>
                  <a:schemeClr val="tx1"/>
                </a:solidFill>
                <a:latin typeface="Arial" pitchFamily="18"/>
                <a:ea typeface="Arial" pitchFamily="18"/>
                <a:cs typeface="Arial" pitchFamily="18"/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3B9930A-FBD6-4CB1-A2B6-788A2E5D998F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9" r:id="rId4"/>
    <p:sldLayoutId id="2147483660" r:id="rId5"/>
    <p:sldLayoutId id="2147483661" r:id="rId6"/>
    <p:sldLayoutId id="2147483658" r:id="rId7"/>
    <p:sldLayoutId id="2147483663" r:id="rId8"/>
    <p:sldLayoutId id="2147483662" r:id="rId9"/>
    <p:sldLayoutId id="2147483664" r:id="rId10"/>
    <p:sldLayoutId id="2147483665" r:id="rId11"/>
    <p:sldLayoutId id="2147483666" r:id="rId12"/>
  </p:sldLayoutIdLst>
  <p:hf sldNum="0" hdr="0" dt="0"/>
  <p:txStyles>
    <p:titleStyle>
      <a:lvl1pPr marL="0" marR="0" indent="0" algn="l" rtl="0" hangingPunct="0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448919" algn="l"/>
          <a:tab pos="898199" algn="l"/>
          <a:tab pos="1347480" algn="l"/>
          <a:tab pos="1796760" algn="l"/>
          <a:tab pos="2246040" algn="l"/>
          <a:tab pos="2695320" algn="l"/>
          <a:tab pos="3144600" algn="l"/>
          <a:tab pos="3593880" algn="l"/>
          <a:tab pos="4043159" algn="l"/>
          <a:tab pos="4492440" algn="l"/>
          <a:tab pos="4941719" algn="l"/>
          <a:tab pos="5391000" algn="l"/>
          <a:tab pos="5840280" algn="l"/>
          <a:tab pos="6289560" algn="l"/>
          <a:tab pos="6738840" algn="l"/>
          <a:tab pos="7188120" algn="l"/>
          <a:tab pos="7637400" algn="l"/>
          <a:tab pos="8086679" algn="l"/>
          <a:tab pos="8535960" algn="l"/>
          <a:tab pos="8985240" algn="l"/>
        </a:tabLst>
        <a:defRPr lang="de-DE" sz="2500" b="0" i="0" u="none" strike="noStrike" cap="all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</p:titleStyle>
    <p:bodyStyle>
      <a:lvl1pPr marL="0" marR="0" indent="0" algn="l" defTabSz="720725" rtl="0" hangingPunct="0">
        <a:lnSpc>
          <a:spcPct val="100000"/>
        </a:lnSpc>
        <a:spcBef>
          <a:spcPts val="0"/>
        </a:spcBef>
        <a:spcAft>
          <a:spcPts val="1287"/>
        </a:spcAft>
        <a:tabLst/>
        <a:defRPr lang="de-DE" sz="1800" b="0" i="0" u="none" strike="noStrike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  <a:lvl2pPr marL="1793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2pPr>
      <a:lvl3pPr marL="3571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3pPr>
      <a:lvl4pPr marL="5365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4pPr>
      <a:lvl5pPr marL="7143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97" userDrawn="1">
          <p15:clr>
            <a:srgbClr val="A4A3A4"/>
          </p15:clr>
        </p15:guide>
        <p15:guide id="2" orient="horz" pos="1911" userDrawn="1">
          <p15:clr>
            <a:srgbClr val="A4A3A4"/>
          </p15:clr>
        </p15:guide>
        <p15:guide id="3" pos="7061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6" orient="horz" pos="1224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image" Target="../media/image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jpg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4.bin"/><Relationship Id="rId4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0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image" Target="../media/image8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1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2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4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5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6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8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9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0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1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2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3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4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0.jpg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4.bin"/><Relationship Id="rId4" Type="http://schemas.openxmlformats.org/officeDocument/2006/relationships/notesSlide" Target="../notesSlides/notesSlide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5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02.xml"/><Relationship Id="rId1" Type="http://schemas.openxmlformats.org/officeDocument/2006/relationships/tags" Target="../tags/tag10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6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7.bin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martinfowler.com/bliki/HumbleObject.html" TargetMode="External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jpg"/><Relationship Id="rId2" Type="http://schemas.openxmlformats.org/officeDocument/2006/relationships/tags" Target="../tags/tag108.xml"/><Relationship Id="rId1" Type="http://schemas.openxmlformats.org/officeDocument/2006/relationships/tags" Target="../tags/tag107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8.bin"/><Relationship Id="rId4" Type="http://schemas.openxmlformats.org/officeDocument/2006/relationships/notesSlide" Target="../notesSlides/notesSlide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9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9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1.x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26" name="Picture 25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9CDFB021-4FC6-408F-855E-9DA941B57DF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4000"/>
            <a:ext cx="12193588" cy="5634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13A3DE-EB44-4885-B3F8-3471132B28ED}"/>
              </a:ext>
            </a:extLst>
          </p:cNvPr>
          <p:cNvSpPr/>
          <p:nvPr/>
        </p:nvSpPr>
        <p:spPr>
          <a:xfrm>
            <a:off x="1338645" y="2342104"/>
            <a:ext cx="9468000" cy="340295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BC4F29B-531D-461E-A875-CD8D56B397ED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78BB93B-FFB9-40E7-AEC6-988E2BD2F0C1}"/>
              </a:ext>
            </a:extLst>
          </p:cNvPr>
          <p:cNvSpPr/>
          <p:nvPr/>
        </p:nvSpPr>
        <p:spPr>
          <a:xfrm rot="10800000">
            <a:off x="8985613" y="2757953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60D80EE-EF82-42E1-BD1B-0A30903A1976}"/>
              </a:ext>
            </a:extLst>
          </p:cNvPr>
          <p:cNvGrpSpPr/>
          <p:nvPr/>
        </p:nvGrpSpPr>
        <p:grpSpPr>
          <a:xfrm>
            <a:off x="-310915" y="692467"/>
            <a:ext cx="4701499" cy="7389994"/>
            <a:chOff x="-310915" y="692467"/>
            <a:chExt cx="4701499" cy="738999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87D25CC-C620-48E9-B1CF-32A2C0C4592D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CDD70C9-BB73-441A-8B1B-8736E102766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C64E3E9-0555-4F7F-88B8-D760F24979C8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79590EE-B758-410B-865B-4B63BB55835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5DE10E5-1AF8-408F-99DB-8406A1EC0CC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99469B6-EE26-4C05-8412-CBDE947F5C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A93A725-3E53-42C7-9E7B-65DCB59E37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86E7D474-D7C5-4B94-A237-74E3D2C73C29}"/>
              </a:ext>
            </a:extLst>
          </p:cNvPr>
          <p:cNvSpPr txBox="1">
            <a:spLocks/>
          </p:cNvSpPr>
          <p:nvPr/>
        </p:nvSpPr>
        <p:spPr>
          <a:xfrm>
            <a:off x="947739" y="3500646"/>
            <a:ext cx="10261599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Working </a:t>
            </a:r>
            <a:r>
              <a:rPr lang="de-DE" kern="0" dirty="0" err="1">
                <a:solidFill>
                  <a:schemeClr val="bg1"/>
                </a:solidFill>
              </a:rPr>
              <a:t>with</a:t>
            </a:r>
            <a:r>
              <a:rPr lang="de-DE" kern="0" dirty="0">
                <a:solidFill>
                  <a:schemeClr val="bg1"/>
                </a:solidFill>
              </a:rPr>
              <a:t> </a:t>
            </a:r>
            <a:r>
              <a:rPr lang="de-DE" kern="0" dirty="0" err="1">
                <a:solidFill>
                  <a:schemeClr val="bg1"/>
                </a:solidFill>
              </a:rPr>
              <a:t>legacy</a:t>
            </a:r>
            <a:r>
              <a:rPr lang="de-DE" kern="0" dirty="0">
                <a:solidFill>
                  <a:schemeClr val="bg1"/>
                </a:solidFill>
              </a:rPr>
              <a:t> code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ABCD5CB7-6433-4EEF-B9E4-A742C7408430}"/>
              </a:ext>
            </a:extLst>
          </p:cNvPr>
          <p:cNvSpPr txBox="1">
            <a:spLocks/>
          </p:cNvSpPr>
          <p:nvPr/>
        </p:nvSpPr>
        <p:spPr>
          <a:xfrm>
            <a:off x="947738" y="4074160"/>
            <a:ext cx="10261600" cy="1953578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tx1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kern="0" dirty="0">
                <a:solidFill>
                  <a:schemeClr val="bg1"/>
                </a:solidFill>
              </a:rPr>
              <a:t>Erkennen, Sicherheitsnetz einbauen und Verbessern</a:t>
            </a:r>
          </a:p>
        </p:txBody>
      </p:sp>
    </p:spTree>
    <p:extLst>
      <p:ext uri="{BB962C8B-B14F-4D97-AF65-F5344CB8AC3E}">
        <p14:creationId xmlns:p14="http://schemas.microsoft.com/office/powerpoint/2010/main" val="1468746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 err="1"/>
              <a:t>Seams</a:t>
            </a:r>
            <a:r>
              <a:rPr lang="de-DE" dirty="0"/>
              <a:t> und Golden </a:t>
            </a:r>
            <a:r>
              <a:rPr lang="de-DE" dirty="0" err="1"/>
              <a:t>master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main()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"Hello User"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000" dirty="0"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URL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URL(</a:t>
            </a:r>
            <a:r>
              <a:rPr lang="en-US" sz="1000" b="1" dirty="0">
                <a:solidFill>
                  <a:srgbClr val="2A00FF"/>
                </a:solidFill>
                <a:latin typeface="Consolas" panose="020B0609020204030204" pitchFamily="49" charset="0"/>
              </a:rPr>
              <a:t>"https://www.timeanddate.com/"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HttpURLConnection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HttpURLConnection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url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.openConnection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.setRequestMethod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>
                <a:solidFill>
                  <a:srgbClr val="2A00FF"/>
                </a:solidFill>
                <a:latin typeface="Consolas" panose="020B0609020204030204" pitchFamily="49" charset="0"/>
              </a:rPr>
              <a:t>"GET"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.setDoOutput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true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000" dirty="0"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DataOutputStream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</a:rPr>
              <a:t>out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DataOutputStream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.getOutputStream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.flush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out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endParaRPr lang="en-US" sz="1000" dirty="0"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BufferedReader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BufferedReader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InputStreamReader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.getInputStream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String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inputLine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StringBuffer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A3E3E"/>
                </a:solidFill>
                <a:latin typeface="Consolas" panose="020B0609020204030204" pitchFamily="49" charset="0"/>
              </a:rPr>
              <a:t>content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StringBuffer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while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((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inputLine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in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.readLine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()) !=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content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.append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inputLine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in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6A3E3E"/>
                </a:solidFill>
                <a:latin typeface="Consolas" panose="020B0609020204030204" pitchFamily="49" charset="0"/>
              </a:rPr>
              <a:t>con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.disconnect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endParaRPr lang="en-US" sz="1000" dirty="0"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final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String 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searchFor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>
                <a:solidFill>
                  <a:srgbClr val="2A00FF"/>
                </a:solidFill>
                <a:latin typeface="Consolas" panose="020B0609020204030204" pitchFamily="49" charset="0"/>
              </a:rPr>
              <a:t>"&lt;span id=\"</a:t>
            </a:r>
            <a:r>
              <a:rPr lang="en-US" sz="1000" b="1" dirty="0" err="1">
                <a:solidFill>
                  <a:srgbClr val="2A00FF"/>
                </a:solidFill>
                <a:latin typeface="Consolas" panose="020B0609020204030204" pitchFamily="49" charset="0"/>
              </a:rPr>
              <a:t>clk_hm</a:t>
            </a:r>
            <a:r>
              <a:rPr lang="en-US" sz="1000" b="1" dirty="0">
                <a:solidFill>
                  <a:srgbClr val="2A00FF"/>
                </a:solidFill>
                <a:latin typeface="Consolas" panose="020B0609020204030204" pitchFamily="49" charset="0"/>
              </a:rPr>
              <a:t>\"&gt;"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6A3E3E"/>
                </a:solidFill>
                <a:latin typeface="Consolas" panose="020B0609020204030204" pitchFamily="49" charset="0"/>
              </a:rPr>
              <a:t>pos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content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.indexOf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searchFor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content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.substring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0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searchFor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.length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(), </a:t>
            </a:r>
            <a:r>
              <a:rPr lang="en-US" sz="10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pos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0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searchFor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.length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 + 5));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0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"Bye"</a:t>
            </a:r>
            <a:r>
              <a:rPr lang="en-US" sz="1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/golden-master-seam/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C47DD8DD-B9F5-4A4F-B4C6-729E451DCEEC}"/>
              </a:ext>
            </a:extLst>
          </p:cNvPr>
          <p:cNvSpPr txBox="1">
            <a:spLocks/>
          </p:cNvSpPr>
          <p:nvPr/>
        </p:nvSpPr>
        <p:spPr>
          <a:xfrm>
            <a:off x="7481772" y="2558362"/>
            <a:ext cx="4609956" cy="1064053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646464"/>
                </a:solidFill>
                <a:latin typeface="Consolas" panose="020B0609020204030204" pitchFamily="49" charset="0"/>
              </a:rPr>
              <a:t>@Test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goldenMasterTest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Exception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000" dirty="0">
                <a:solidFill>
                  <a:srgbClr val="3F7F5F"/>
                </a:solidFill>
                <a:latin typeface="Consolas" panose="020B0609020204030204" pitchFamily="49" charset="0"/>
              </a:rPr>
              <a:t>// </a:t>
            </a:r>
            <a:r>
              <a:rPr lang="en-US" sz="1000" b="1" dirty="0">
                <a:solidFill>
                  <a:srgbClr val="7F9FBF"/>
                </a:solidFill>
                <a:latin typeface="Consolas" panose="020B0609020204030204" pitchFamily="49" charset="0"/>
              </a:rPr>
              <a:t>TODO</a:t>
            </a:r>
            <a:r>
              <a:rPr lang="en-US" sz="1000" b="1" dirty="0">
                <a:solidFill>
                  <a:srgbClr val="3F7F5F"/>
                </a:solidFill>
                <a:latin typeface="Consolas" panose="020B0609020204030204" pitchFamily="49" charset="0"/>
              </a:rPr>
              <a:t> create a golden master from </a:t>
            </a:r>
            <a:r>
              <a:rPr lang="en-US" sz="10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BuildSeamsInto's</a:t>
            </a:r>
            <a:r>
              <a:rPr lang="en-US" sz="1000" b="1" dirty="0">
                <a:solidFill>
                  <a:srgbClr val="3F7F5F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System.out.println</a:t>
            </a:r>
            <a:r>
              <a:rPr lang="en-US" sz="1000" b="1" dirty="0">
                <a:solidFill>
                  <a:srgbClr val="3F7F5F"/>
                </a:solidFill>
                <a:latin typeface="Consolas" panose="020B0609020204030204" pitchFamily="49" charset="0"/>
              </a:rPr>
              <a:t> AND network communication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000" kern="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8BBD74FF-268A-45AA-AC4E-9259A32EEFB6}"/>
              </a:ext>
            </a:extLst>
          </p:cNvPr>
          <p:cNvSpPr txBox="1">
            <a:spLocks/>
          </p:cNvSpPr>
          <p:nvPr/>
        </p:nvSpPr>
        <p:spPr>
          <a:xfrm>
            <a:off x="7960794" y="3751720"/>
            <a:ext cx="4130934" cy="204476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Führe </a:t>
            </a:r>
            <a:r>
              <a:rPr lang="de-DE" kern="0" dirty="0" err="1"/>
              <a:t>seams</a:t>
            </a:r>
            <a:r>
              <a:rPr lang="de-DE" kern="0" dirty="0"/>
              <a:t> ein,</a:t>
            </a:r>
          </a:p>
          <a:p>
            <a:pPr marL="628650" lvl="1" indent="-360363">
              <a:buFont typeface="Arial" panose="020B0604020202020204" pitchFamily="34" charset="0"/>
              <a:buChar char="•"/>
            </a:pPr>
            <a:r>
              <a:rPr lang="de-DE" sz="1600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damit an diesen </a:t>
            </a:r>
            <a:r>
              <a:rPr lang="de-DE" sz="1600" b="0" kern="0" dirty="0" err="1">
                <a:solidFill>
                  <a:schemeClr val="accent2"/>
                </a:solidFill>
                <a:latin typeface="Arial" pitchFamily="18"/>
                <a:cs typeface="Arial" pitchFamily="18"/>
              </a:rPr>
              <a:t>seams</a:t>
            </a:r>
            <a:r>
              <a:rPr lang="de-DE" sz="1600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 Informationen für den Golden Master bereit gestellt werden können</a:t>
            </a:r>
          </a:p>
          <a:p>
            <a:pPr marL="628650" lvl="1" indent="-360363">
              <a:buFont typeface="Arial" panose="020B0604020202020204" pitchFamily="34" charset="0"/>
              <a:buChar char="•"/>
            </a:pPr>
            <a:r>
              <a:rPr lang="de-DE" sz="1600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damit „stabile“ Informationen von außen bereitgestellt werden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</p:txBody>
      </p:sp>
    </p:spTree>
    <p:extLst>
      <p:ext uri="{BB962C8B-B14F-4D97-AF65-F5344CB8AC3E}">
        <p14:creationId xmlns:p14="http://schemas.microsoft.com/office/powerpoint/2010/main" val="2264952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Key </a:t>
            </a:r>
            <a:r>
              <a:rPr lang="de-DE" dirty="0" err="1"/>
              <a:t>points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Jede Änderung braucht ein Sicherheitsnetz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Mit der Qualität und </a:t>
            </a:r>
            <a:r>
              <a:rPr lang="de-DE" dirty="0" err="1"/>
              <a:t>Zuverlässlichkeit</a:t>
            </a:r>
            <a:r>
              <a:rPr lang="de-DE" dirty="0"/>
              <a:t> des Sicherheitsnetz wächst die Fähigkeit tiefgreifende Veränderungen zum Bessern zu machen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Mit einem guten Sicherheitsnetz, sind Änderungen und Auslieferung mit vertretbaren Risiko im vollen Umfang jederzeit möglich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2969357"/>
          </a:xfrm>
        </p:spPr>
        <p:txBody>
          <a:bodyPr/>
          <a:lstStyle/>
          <a:p>
            <a:pPr lvl="0"/>
            <a:r>
              <a:rPr lang="en-US" dirty="0"/>
              <a:t>Golden Master und Characterization Test</a:t>
            </a:r>
          </a:p>
          <a:p>
            <a:pPr lvl="0"/>
            <a:r>
              <a:rPr lang="en-US" dirty="0"/>
              <a:t>Seam</a:t>
            </a:r>
          </a:p>
          <a:p>
            <a:pPr lvl="0"/>
            <a:r>
              <a:rPr lang="en-US" dirty="0"/>
              <a:t>Unit Test</a:t>
            </a:r>
          </a:p>
          <a:p>
            <a:pPr lvl="0"/>
            <a:r>
              <a:rPr lang="en-US" dirty="0"/>
              <a:t>Continuous Integration Practice</a:t>
            </a:r>
          </a:p>
          <a:p>
            <a:pPr lvl="0"/>
            <a:r>
              <a:rPr lang="en-US" dirty="0"/>
              <a:t>Continuous Deployment</a:t>
            </a:r>
          </a:p>
        </p:txBody>
      </p:sp>
    </p:spTree>
    <p:extLst>
      <p:ext uri="{BB962C8B-B14F-4D97-AF65-F5344CB8AC3E}">
        <p14:creationId xmlns:p14="http://schemas.microsoft.com/office/powerpoint/2010/main" val="2547780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8CD36E-B94E-4C4C-A5D2-38088A0DA2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78CD36E-B94E-4C4C-A5D2-38088A0DA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6777B834-B199-45AA-8FDB-9784154975C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FC42D-FC8C-4652-B9E7-39B0DC2253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0" name="Bildplatzhalter 9" descr="Ein Bild, das Platz enthält.&#10;&#10;Automatisch generierte Beschreibung">
            <a:extLst>
              <a:ext uri="{FF2B5EF4-FFF2-40B4-BE49-F238E27FC236}">
                <a16:creationId xmlns:a16="http://schemas.microsoft.com/office/drawing/2014/main" id="{4B435463-7AA7-41E3-9CA5-94F57730C8F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97" b="19197"/>
          <a:stretch>
            <a:fillRect/>
          </a:stretch>
        </p:blipFill>
        <p:spPr>
          <a:solidFill>
            <a:schemeClr val="accent2">
              <a:alpha val="32000"/>
            </a:schemeClr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D4443B3-F49D-4FC5-B4F8-73367DBBD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2555309"/>
            <a:ext cx="8602662" cy="2123658"/>
          </a:xfrm>
        </p:spPr>
        <p:txBody>
          <a:bodyPr/>
          <a:lstStyle/>
          <a:p>
            <a:pPr lvl="0"/>
            <a:r>
              <a:rPr lang="de-DE" sz="138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Pattern</a:t>
            </a:r>
          </a:p>
        </p:txBody>
      </p:sp>
    </p:spTree>
    <p:extLst>
      <p:ext uri="{BB962C8B-B14F-4D97-AF65-F5344CB8AC3E}">
        <p14:creationId xmlns:p14="http://schemas.microsoft.com/office/powerpoint/2010/main" val="2332874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Pattern: Long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Lange Methoden „wissen“ nicht was sie tun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Die Kohäsion innerhalb der Methode fehlt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Weil eine lange Methode „viel“ macht, ist es schwierige diese Methode korrekt aufzurufen und mit Fehlerfällen umzugehen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1915222"/>
          </a:xfrm>
        </p:spPr>
        <p:txBody>
          <a:bodyPr/>
          <a:lstStyle/>
          <a:p>
            <a:pPr lvl="0"/>
            <a:r>
              <a:rPr lang="de-DE" dirty="0"/>
              <a:t>Finde kohäsive Abschnitte in langen Methoden</a:t>
            </a:r>
          </a:p>
          <a:p>
            <a:pPr lvl="0"/>
            <a:r>
              <a:rPr lang="de-DE" dirty="0"/>
              <a:t>Benenne eine Methode passend zu dem was sie macht</a:t>
            </a:r>
          </a:p>
        </p:txBody>
      </p:sp>
    </p:spTree>
    <p:extLst>
      <p:ext uri="{BB962C8B-B14F-4D97-AF65-F5344CB8AC3E}">
        <p14:creationId xmlns:p14="http://schemas.microsoft.com/office/powerpoint/2010/main" val="2744755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 err="1"/>
              <a:t>refactoring</a:t>
            </a:r>
            <a:r>
              <a:rPr lang="de-DE" dirty="0"/>
              <a:t>: </a:t>
            </a:r>
            <a:r>
              <a:rPr lang="de-DE" dirty="0" err="1"/>
              <a:t>extract</a:t>
            </a:r>
            <a:r>
              <a:rPr lang="de-DE" dirty="0"/>
              <a:t>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Beim Aufräumen innerhalb einer Methode wird ein kohäsive Teilabschnitt gefunden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Extrahiere diesen in eine eigene Methode oder Klasse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Bringe sinnvolle Fehlerbehandlung in die Methode hinein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Ggf. müssen Codezeilen neu sortiert werden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2358934"/>
          </a:xfrm>
        </p:spPr>
        <p:txBody>
          <a:bodyPr/>
          <a:lstStyle/>
          <a:p>
            <a:pPr lvl="0"/>
            <a:r>
              <a:rPr lang="de-DE" dirty="0"/>
              <a:t>Sortiere zusammenhänge Code Zeilen nahe zusammen</a:t>
            </a:r>
          </a:p>
          <a:p>
            <a:pPr lvl="0"/>
            <a:r>
              <a:rPr lang="de-DE" dirty="0"/>
              <a:t>Erkenne zusammenhänge Zeilen</a:t>
            </a:r>
          </a:p>
          <a:p>
            <a:pPr lvl="0"/>
            <a:r>
              <a:rPr lang="de-DE" dirty="0"/>
              <a:t>Extrahiere diese Zeilen in eine neue Methode</a:t>
            </a:r>
          </a:p>
        </p:txBody>
      </p:sp>
    </p:spTree>
    <p:extLst>
      <p:ext uri="{BB962C8B-B14F-4D97-AF65-F5344CB8AC3E}">
        <p14:creationId xmlns:p14="http://schemas.microsoft.com/office/powerpoint/2010/main" val="770553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Extract </a:t>
            </a:r>
            <a:r>
              <a:rPr lang="de-DE" dirty="0" err="1"/>
              <a:t>method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BuildSeamsInto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main()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/golden-master-seam/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Suche zusammenhänge Codezeilen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Versuche diese mit der IDE zu extrahieren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Sortiere Codezeilen neue und versuche erneut eine Methode zu extrahieren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Was fällt Euch auf?</a:t>
            </a:r>
          </a:p>
        </p:txBody>
      </p:sp>
    </p:spTree>
    <p:extLst>
      <p:ext uri="{BB962C8B-B14F-4D97-AF65-F5344CB8AC3E}">
        <p14:creationId xmlns:p14="http://schemas.microsoft.com/office/powerpoint/2010/main" val="1410151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Pattern: Extract </a:t>
            </a:r>
            <a:r>
              <a:rPr lang="de-DE" dirty="0" err="1"/>
              <a:t>class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/>
              <a:t>Gibt es einen Ansammlung von Methoden, die eng miteinander in der Klasse arbeiten, aber mit vielen anderen Methoden in der Klasse nicht </a:t>
            </a:r>
            <a:r>
              <a:rPr lang="de-DE" dirty="0">
                <a:sym typeface="Wingdings" panose="05000000000000000000" pitchFamily="2" charset="2"/>
              </a:rPr>
              <a:t> überlege, ob diese Methoden in ein eigene Klasse extrahiert werden können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Die neue Klasse kann unabhängige Zustände und Lebenszyklen haben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Das Verhalten kann durch gezieltes Testen der Klasse gesichert und ausgetauscht werden</a:t>
            </a:r>
            <a:endParaRPr lang="de-DE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2635933"/>
          </a:xfrm>
        </p:spPr>
        <p:txBody>
          <a:bodyPr/>
          <a:lstStyle/>
          <a:p>
            <a:pPr lvl="0"/>
            <a:r>
              <a:rPr lang="de-DE" dirty="0"/>
              <a:t>Methoden, die in enger Kollaboration arbeiten</a:t>
            </a:r>
          </a:p>
          <a:p>
            <a:pPr lvl="0"/>
            <a:r>
              <a:rPr lang="de-DE" dirty="0"/>
              <a:t>Zustände, die nur für diese und zwischen diesen Methoden sinn ergeben</a:t>
            </a:r>
          </a:p>
          <a:p>
            <a:pPr lvl="0"/>
            <a:r>
              <a:rPr lang="de-DE" dirty="0"/>
              <a:t>Vereinfacht testen und austauschen von Verhalten</a:t>
            </a:r>
          </a:p>
        </p:txBody>
      </p:sp>
    </p:spTree>
    <p:extLst>
      <p:ext uri="{BB962C8B-B14F-4D97-AF65-F5344CB8AC3E}">
        <p14:creationId xmlns:p14="http://schemas.microsoft.com/office/powerpoint/2010/main" val="2331002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Extract Classes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User {</a:t>
            </a:r>
          </a:p>
          <a:p>
            <a:pPr algn="l"/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 User </a:t>
            </a:r>
            <a:r>
              <a:rPr lang="en-US" sz="11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createUser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sz="1100" b="1" dirty="0">
                <a:solidFill>
                  <a:srgbClr val="6A3E3E"/>
                </a:solidFill>
                <a:latin typeface="Consolas" panose="020B0609020204030204" pitchFamily="49" charset="0"/>
              </a:rPr>
              <a:t>name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, String </a:t>
            </a:r>
            <a:r>
              <a:rPr lang="en-US" sz="11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mobil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, String </a:t>
            </a:r>
            <a:r>
              <a:rPr lang="en-US" sz="1100" b="1" dirty="0">
                <a:solidFill>
                  <a:srgbClr val="6A3E3E"/>
                </a:solidFill>
                <a:latin typeface="Consolas" panose="020B0609020204030204" pitchFamily="49" charset="0"/>
              </a:rPr>
              <a:t>fax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, String </a:t>
            </a:r>
            <a:r>
              <a:rPr lang="en-US" sz="1100" b="1" dirty="0">
                <a:solidFill>
                  <a:srgbClr val="6A3E3E"/>
                </a:solidFill>
                <a:latin typeface="Consolas" panose="020B0609020204030204" pitchFamily="49" charset="0"/>
              </a:rPr>
              <a:t>address</a:t>
            </a:r>
            <a:r>
              <a:rPr lang="en-US" sz="11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1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1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1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"create user "</a:t>
            </a:r>
            <a:r>
              <a:rPr lang="en-US" sz="11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1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name</a:t>
            </a:r>
            <a:r>
              <a:rPr lang="en-US" sz="11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1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US" sz="11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/extract-class/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Was sind Konzept?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Wo sind zu viele Details?</a:t>
            </a:r>
          </a:p>
        </p:txBody>
      </p:sp>
    </p:spTree>
    <p:extLst>
      <p:ext uri="{BB962C8B-B14F-4D97-AF65-F5344CB8AC3E}">
        <p14:creationId xmlns:p14="http://schemas.microsoft.com/office/powerpoint/2010/main" val="635105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>
                <a:solidFill>
                  <a:schemeClr val="accent6"/>
                </a:solidFill>
              </a:rPr>
              <a:t>Was ist feature Envy?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Kollaboration zwischen Objekten ist gewollt, schließlich gestalten wir Klassen entsprechend (abstrakten) Konzepten zur Abstraktion und besseren Wiederverwendung.</a:t>
            </a:r>
          </a:p>
          <a:p>
            <a:pPr lvl="0"/>
            <a:r>
              <a:rPr lang="de-DE" dirty="0"/>
              <a:t>Wenn nun eine Klasse/Methode eine andere ständig Fragen muss, so wirft dies die Frage auf, ob diese korrekt </a:t>
            </a:r>
            <a:r>
              <a:rPr lang="de-DE" dirty="0" err="1"/>
              <a:t>designed</a:t>
            </a:r>
            <a:r>
              <a:rPr lang="de-DE" dirty="0"/>
              <a:t> wurde: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Relevante Informationen zur Erledigung einer Aufgabe ist woanders beheimatet als dort wo diese gebraucht wird.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 err="1"/>
              <a:t>Internas</a:t>
            </a:r>
            <a:r>
              <a:rPr lang="de-DE" dirty="0"/>
              <a:t> sind weithin sichtbar und implizit umfangreiche Änderungen</a:t>
            </a:r>
          </a:p>
          <a:p>
            <a:pPr lvl="0"/>
            <a:r>
              <a:rPr lang="de-DE" dirty="0"/>
              <a:t>Dies nennt man </a:t>
            </a:r>
            <a:r>
              <a:rPr lang="de-DE" b="1" dirty="0">
                <a:solidFill>
                  <a:schemeClr val="accent6"/>
                </a:solidFill>
              </a:rPr>
              <a:t>feature </a:t>
            </a:r>
            <a:r>
              <a:rPr lang="de-DE" b="1" dirty="0" err="1">
                <a:solidFill>
                  <a:schemeClr val="accent6"/>
                </a:solidFill>
              </a:rPr>
              <a:t>envy</a:t>
            </a:r>
            <a:r>
              <a:rPr lang="de-DE" b="1" dirty="0">
                <a:solidFill>
                  <a:schemeClr val="accent6"/>
                </a:solidFill>
              </a:rPr>
              <a:t> und macht Code sehr rigide und schwierig zu verändern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37451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"Welcome to the cinema of Horror movies"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User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anton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User(18);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Movie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movie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Movie(</a:t>
            </a:r>
            <a:r>
              <a:rPr lang="en-US" sz="1200" b="1" dirty="0">
                <a:solidFill>
                  <a:srgbClr val="2A00FF"/>
                </a:solidFill>
                <a:latin typeface="Consolas" panose="020B0609020204030204" pitchFamily="49" charset="0"/>
              </a:rPr>
              <a:t>"Horror of the Code"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anton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.getWallet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.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getAmount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movie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.getEntryFee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anton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.getAge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movie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.getAgeRate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anton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.getName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 + </a:t>
            </a:r>
            <a:r>
              <a:rPr 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 visits "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2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movie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.getName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/feature-envy/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7666181" y="2876355"/>
            <a:ext cx="4205995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Wo sieht man feature-</a:t>
            </a:r>
            <a:r>
              <a:rPr lang="de-DE" kern="0" dirty="0" err="1"/>
              <a:t>envy</a:t>
            </a:r>
            <a:r>
              <a:rPr lang="de-DE" kern="0" dirty="0"/>
              <a:t>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Wie kann das gelöst werden?</a:t>
            </a:r>
          </a:p>
          <a:p>
            <a:pPr marL="534988" lvl="1" indent="-266700">
              <a:buFont typeface="Arial" panose="020B0604020202020204" pitchFamily="34" charset="0"/>
              <a:buChar char="•"/>
            </a:pPr>
            <a:r>
              <a:rPr lang="de-DE" sz="1600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Im Prozess?</a:t>
            </a:r>
          </a:p>
          <a:p>
            <a:pPr marL="534988" lvl="1" indent="-266700">
              <a:buFont typeface="Arial" panose="020B0604020202020204" pitchFamily="34" charset="0"/>
              <a:buChar char="•"/>
            </a:pPr>
            <a:r>
              <a:rPr lang="de-DE" sz="1600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Im Code?</a:t>
            </a:r>
          </a:p>
        </p:txBody>
      </p:sp>
    </p:spTree>
    <p:extLst>
      <p:ext uri="{BB962C8B-B14F-4D97-AF65-F5344CB8AC3E}">
        <p14:creationId xmlns:p14="http://schemas.microsoft.com/office/powerpoint/2010/main" val="1347176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15583318-BDA7-4F3B-8FE0-B702F19273C3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15583318-BDA7-4F3B-8FE0-B702F19273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75D2E7CD-A3A1-4E6D-9966-B6AC493824D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8F30E9F8-440F-44E0-B52D-AB1EBF06B42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221A8E2-A8D0-4F5A-849C-3B94D4EDA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69441"/>
          </a:xfrm>
        </p:spPr>
        <p:txBody>
          <a:bodyPr/>
          <a:lstStyle/>
          <a:p>
            <a:pPr lvl="0"/>
            <a:r>
              <a:rPr lang="de-DE" dirty="0"/>
              <a:t>Was brauche ich damit ich code verbessern kann?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F96B343-350F-47E4-AA54-7AC3713E7F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70F313F-B111-4B8D-BBD1-7B1D0C4075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Denke zurück als du in einem Code eine Erweiterung implementieren solltest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de-DE" dirty="0"/>
              <a:t>Was hat die Aufgabe erleichtert?</a:t>
            </a:r>
          </a:p>
          <a:p>
            <a:pPr marL="465138" lvl="1" indent="-285750">
              <a:buFont typeface="Arial" panose="020B0604020202020204" pitchFamily="34" charset="0"/>
              <a:buChar char="•"/>
            </a:pPr>
            <a:r>
              <a:rPr lang="de-DE" dirty="0"/>
              <a:t>Was hat die Aufgabe erschwert?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Sprich mit deinem Partner über diese konkrete Situation</a:t>
            </a:r>
          </a:p>
        </p:txBody>
      </p:sp>
      <p:pic>
        <p:nvPicPr>
          <p:cNvPr id="12" name="Picture 6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390D5458-F8A8-494B-943D-F02C7BC3E1C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223998"/>
            <a:ext cx="5400720" cy="5634001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30DD05E0-6FB6-4F38-83F1-B93B4318955B}"/>
              </a:ext>
            </a:extLst>
          </p:cNvPr>
          <p:cNvSpPr/>
          <p:nvPr/>
        </p:nvSpPr>
        <p:spPr>
          <a:xfrm>
            <a:off x="8811490" y="286328"/>
            <a:ext cx="3179965" cy="646545"/>
          </a:xfrm>
          <a:prstGeom prst="rec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Übung: Pair-Share</a:t>
            </a:r>
          </a:p>
        </p:txBody>
      </p:sp>
    </p:spTree>
    <p:extLst>
      <p:ext uri="{BB962C8B-B14F-4D97-AF65-F5344CB8AC3E}">
        <p14:creationId xmlns:p14="http://schemas.microsoft.com/office/powerpoint/2010/main" val="1570572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517fe91..b51679a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-7,11 +7,17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User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User(18);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Movie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Movie("Horror of the Code");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userIsAllowToVisitTheMovie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false;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anton.getWallet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.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getAmount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movie.getEntryFee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movie.getAgeRate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        //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userIsAllowToVisitTheMovie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true;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System.out.println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+ " visits " +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userIsAllowToVisitTheMovie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System.out.println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+ " visits " +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Sicherheitsnetz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b="0" kern="0" dirty="0" err="1">
                <a:solidFill>
                  <a:schemeClr val="accent2"/>
                </a:solidFill>
                <a:latin typeface="Arial" pitchFamily="18"/>
                <a:cs typeface="Arial" pitchFamily="18"/>
              </a:rPr>
              <a:t>Se</a:t>
            </a:r>
            <a:r>
              <a:rPr lang="de-DE" kern="0" dirty="0" err="1"/>
              <a:t>am</a:t>
            </a:r>
            <a:r>
              <a:rPr lang="de-DE" kern="0" dirty="0"/>
              <a:t> Einführung vorbereiten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Introduce pre-cursor to extract method.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Introduced code is for now not-used, for now we want to have those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changes non-invasive.</a:t>
            </a:r>
            <a:endParaRPr lang="de-DE" sz="1200" b="1" kern="0" dirty="0"/>
          </a:p>
        </p:txBody>
      </p:sp>
    </p:spTree>
    <p:extLst>
      <p:ext uri="{BB962C8B-B14F-4D97-AF65-F5344CB8AC3E}">
        <p14:creationId xmlns:p14="http://schemas.microsoft.com/office/powerpoint/2010/main" val="14454678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b51679a..556f9fb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-8,16 +8,20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Movie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Movie("Horror of the Code");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userIsAllowToVisitTheMovie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false;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anton.getWallet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         .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getAmount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movie.getEntryFee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movie.getAgeRate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        //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userIsAllowToVisitTheMovie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true;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System.out.println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+ " visits " +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userIsAllowToVisitTheMovie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userIsAllowToVisitTheMovie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System.out.println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+ " visits " +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public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(User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 movie)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anton.getWallet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         .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getAmount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movie.getEntryFee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movie.getAgeRate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        return true;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return false;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Sicherheitsnetz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b="0" kern="0" dirty="0" err="1">
                <a:solidFill>
                  <a:schemeClr val="accent2"/>
                </a:solidFill>
                <a:latin typeface="Arial" pitchFamily="18"/>
                <a:cs typeface="Arial" pitchFamily="18"/>
              </a:rPr>
              <a:t>Se</a:t>
            </a:r>
            <a:r>
              <a:rPr lang="de-DE" kern="0" dirty="0" err="1"/>
              <a:t>am</a:t>
            </a:r>
            <a:r>
              <a:rPr lang="de-DE" kern="0" dirty="0"/>
              <a:t> einführen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Create seam with extract method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This way, unit tests in the same package can query the core business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logic.</a:t>
            </a:r>
            <a:endParaRPr lang="de-DE" sz="1200" b="1" kern="0" dirty="0"/>
          </a:p>
        </p:txBody>
      </p:sp>
    </p:spTree>
    <p:extLst>
      <p:ext uri="{BB962C8B-B14F-4D97-AF65-F5344CB8AC3E}">
        <p14:creationId xmlns:p14="http://schemas.microsoft.com/office/powerpoint/2010/main" val="1100312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556f9fb..11541a9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-15,7 +15,7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public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(User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 movie)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(User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 movie)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anton.getWallet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.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getAmount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movie.getEntryFee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movie.getAgeRate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endParaRPr lang="en-US" sz="1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1f1e54b..fdec1db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-7,6 +7,7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public class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CinemaDoormanShould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@Test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void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permit_access_to_old_people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new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().main(null);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assertEquals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(0, 1);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pPr algn="l"/>
            <a:endParaRPr lang="en-US" sz="1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Sicherheitsnetz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Sichtbarkeit anpassen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Create seam with extract method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This way, unit tests in the same package can query the core business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logic directly and verify proper behavior.</a:t>
            </a:r>
            <a:endParaRPr lang="de-DE" sz="1200" b="1" kern="0" dirty="0"/>
          </a:p>
        </p:txBody>
      </p:sp>
    </p:spTree>
    <p:extLst>
      <p:ext uri="{BB962C8B-B14F-4D97-AF65-F5344CB8AC3E}">
        <p14:creationId xmlns:p14="http://schemas.microsoft.com/office/powerpoint/2010/main" val="36982869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fdec1db..d3a99a8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-1,13 +1,16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package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de.codingakademie.featureenvy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-import static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org.junit.jupiter.api.Assertions.assertEquals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+import static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org.junit.jupiter.api.Assertions.assertFalse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import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org.junit.jupiter.api.Test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public class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CinemaDoormanShould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@Test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void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permit_access_to_old_people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new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().main(null);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assertEquals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(0, 1);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doorman = new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User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User(18);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Movie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Movie("Horror of the Code");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assertFalse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doorman.isUserAllowedToVisitTheMovie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pPr algn="l"/>
            <a:endParaRPr lang="en-US" sz="1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Sicherheitsnetz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Unittest 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Improve unit test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A minimal-viable unit test. Normally, more tests are needed for a better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safety-net - for the purpose of this lecture unit, this single unit test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is barely-sufficient.</a:t>
            </a:r>
            <a:endParaRPr lang="de-DE" sz="1200" b="1" kern="0" dirty="0"/>
          </a:p>
        </p:txBody>
      </p:sp>
    </p:spTree>
    <p:extLst>
      <p:ext uri="{BB962C8B-B14F-4D97-AF65-F5344CB8AC3E}">
        <p14:creationId xmlns:p14="http://schemas.microsoft.com/office/powerpoint/2010/main" val="1127314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11541a9..389248e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-16,8 +16,7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(User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 movie)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anton.getWallet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         .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getAmount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movie.getEntryFee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anton.canPay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movie.getEntryFee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movie.getAgeRate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return true;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}</a:t>
            </a:r>
          </a:p>
          <a:p>
            <a:pPr algn="l"/>
            <a:endParaRPr lang="en-US" sz="1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7f8a9d8..6c0e95e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-19,4 +19,9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public String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return "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";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public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canPay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(int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entryFee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// TODO Auto-generated method stub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return false;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Code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Code sprechend machen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Remove feature-envy statement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State the actual intent of the statement and implement stubs.</a:t>
            </a:r>
            <a:endParaRPr lang="de-DE" sz="1200" b="1" kern="0" dirty="0"/>
          </a:p>
        </p:txBody>
      </p:sp>
    </p:spTree>
    <p:extLst>
      <p:ext uri="{BB962C8B-B14F-4D97-AF65-F5344CB8AC3E}">
        <p14:creationId xmlns:p14="http://schemas.microsoft.com/office/powerpoint/2010/main" val="4616376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/Money.java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/Money.java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new file mode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0000000..a9a355d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/dev/null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/Money.java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-0,0 +1,13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+package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de.codingakademie.featureenvy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+import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java.math.BigDecimal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+public class Money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private final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BigDecimal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value;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private final String currency;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public Money(String value, String currency)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this.value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BigDecimal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(value);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this.currency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currency;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+}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Code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Code sprechend machen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kern="0" dirty="0"/>
              <a:t>Konzept „Money“ einführen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3177309"/>
            <a:ext cx="3597909" cy="31154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Introduce class Money for concept money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Realize,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CinemaDoorman.isUserAllowedToVisitTheMovie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is talking about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money, but up until this point the code uses Integer. The concept of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money is better represented by the class Money.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For now, introduce the class Money without any connection to actual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active code. This way, we "stay green" and don't break any currently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deployed code.</a:t>
            </a:r>
            <a:endParaRPr lang="de-DE" sz="1200" b="1" kern="0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741ADF5D-67E5-49E1-84A3-B07962F04F07}"/>
              </a:ext>
            </a:extLst>
          </p:cNvPr>
          <p:cNvSpPr/>
          <p:nvPr/>
        </p:nvSpPr>
        <p:spPr>
          <a:xfrm>
            <a:off x="8728365" y="2336799"/>
            <a:ext cx="2826326" cy="548449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1. Teil des commit</a:t>
            </a:r>
          </a:p>
        </p:txBody>
      </p:sp>
    </p:spTree>
    <p:extLst>
      <p:ext uri="{BB962C8B-B14F-4D97-AF65-F5344CB8AC3E}">
        <p14:creationId xmlns:p14="http://schemas.microsoft.com/office/powerpoint/2010/main" val="8000415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/Movie.java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/Movie.java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3ce792c..079ac8f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/Movie.java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/Movie.java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-17,6 +17,10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return 12;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public Money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getEntryFeeMoney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return new Money("12.00", "EUR");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public String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getName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return name;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Code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Code sprechend machen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kern="0" dirty="0"/>
              <a:t>Konzept „Money“ einführen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3177309"/>
            <a:ext cx="3597909" cy="31154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Introduce class Money for concept money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Realize,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CinemaDoorman.isUserAllowedToVisitTheMovie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is talking about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money, but up until this point the code uses Integer. The concept of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money is better represented by the class Money.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For now, introduce the class Money without any connection to actual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active code. This way, we "stay green" and don't break any currently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deployed code.</a:t>
            </a:r>
            <a:endParaRPr lang="de-DE" sz="1200" b="1" kern="0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741ADF5D-67E5-49E1-84A3-B07962F04F07}"/>
              </a:ext>
            </a:extLst>
          </p:cNvPr>
          <p:cNvSpPr/>
          <p:nvPr/>
        </p:nvSpPr>
        <p:spPr>
          <a:xfrm>
            <a:off x="8728365" y="2336799"/>
            <a:ext cx="2826326" cy="548449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2. Teil des commit</a:t>
            </a:r>
          </a:p>
        </p:txBody>
      </p:sp>
    </p:spTree>
    <p:extLst>
      <p:ext uri="{BB962C8B-B14F-4D97-AF65-F5344CB8AC3E}">
        <p14:creationId xmlns:p14="http://schemas.microsoft.com/office/powerpoint/2010/main" val="1119492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/Wallet.java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/Wallet.java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35d63a9..4646776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/Wallet.java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/Wallet.java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-1,6 +1,7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package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de.codingakademie.featureenvy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public class Wallet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private Money value = new Money("0.00", "EUR");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public int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getAmount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// TODO Auto-generated method stub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Code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Code sprechend machen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kern="0" dirty="0"/>
              <a:t>Konzept „Money“ einführen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3177309"/>
            <a:ext cx="3597909" cy="31154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Introduce class Money for concept money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Realize,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CinemaDoorman.isUserAllowedToVisitTheMovie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is talking about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money, but up until this point the code uses Integer. The concept of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money is better represented by the class Money.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For now, introduce the class Money without any connection to actual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active code. This way, we "stay green" and don't break any currently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deployed code.</a:t>
            </a:r>
            <a:endParaRPr lang="de-DE" sz="1200" b="1" kern="0" dirty="0"/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741ADF5D-67E5-49E1-84A3-B07962F04F07}"/>
              </a:ext>
            </a:extLst>
          </p:cNvPr>
          <p:cNvSpPr/>
          <p:nvPr/>
        </p:nvSpPr>
        <p:spPr>
          <a:xfrm>
            <a:off x="8728365" y="2336799"/>
            <a:ext cx="2826326" cy="548449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3. Teil des commit</a:t>
            </a:r>
          </a:p>
        </p:txBody>
      </p:sp>
    </p:spTree>
    <p:extLst>
      <p:ext uri="{BB962C8B-B14F-4D97-AF65-F5344CB8AC3E}">
        <p14:creationId xmlns:p14="http://schemas.microsoft.com/office/powerpoint/2010/main" val="2377290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389248e..d72318b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-16,7 +16,7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(User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 movie)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anton.canPay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movie.getEntryFee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anton.canPay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movie.getEntryFeeMoney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if 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anton.getAge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&gt;=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movie.getAgeRate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return true;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}</a:t>
            </a:r>
          </a:p>
          <a:p>
            <a:pPr algn="l"/>
            <a:endParaRPr lang="en-US" sz="1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6c0e95e..008e0dd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-24,4 +24,9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// TODO Auto-generated method stub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return false;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public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boolean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canPay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(Money price)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// TODO Auto-generated method stub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return false;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Code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b="0" kern="0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Konzept Money verwenden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Switch logic to use Money in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isUserAllowedToVisitTheMovie</a:t>
            </a:r>
            <a:endParaRPr lang="de-DE" sz="1200" b="1" kern="0" dirty="0"/>
          </a:p>
        </p:txBody>
      </p:sp>
    </p:spTree>
    <p:extLst>
      <p:ext uri="{BB962C8B-B14F-4D97-AF65-F5344CB8AC3E}">
        <p14:creationId xmlns:p14="http://schemas.microsoft.com/office/powerpoint/2010/main" val="2624833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/Money.java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/Money.java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a9a355d..4d98e8f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/Money.java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/Money.java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-10,4 +10,11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this.value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BigDecimal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(value);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this.currency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currency;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public Money(Money money)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// for immutable classes: rule construct your own copy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// here: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BigDecimal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and String is immutable and the assignment operator creates an independent copy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this.value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money.value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this.currency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money.currency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Code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kern="0" dirty="0"/>
              <a:t>Klasse Money für Verwendung vorbereiten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Added ability to copy Money</a:t>
            </a:r>
            <a:endParaRPr lang="de-DE" sz="1000" b="1" kern="0" dirty="0"/>
          </a:p>
        </p:txBody>
      </p:sp>
    </p:spTree>
    <p:extLst>
      <p:ext uri="{BB962C8B-B14F-4D97-AF65-F5344CB8AC3E}">
        <p14:creationId xmlns:p14="http://schemas.microsoft.com/office/powerpoint/2010/main" val="4121782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CE523AD-4081-479D-A6A7-31F26251E17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3CE523AD-4081-479D-A6A7-31F26251E1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2F71DC48-1C3C-4B08-BE36-D9819EA6594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0177C45-D7A8-454F-8499-4A4740AB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Sicherheitsnetz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817E3A9-3F91-42E2-9716-C35F715B9F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80F605-0CE1-4548-A242-3D4043D312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Ein Sicherheitsnetz verbessert die Fähigkeit Veränderungen durchzuführen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Ein Sicherheitsnetz verbessert die Beurteilungsfähigkeit ob etwas besser oder schlechter geworden ist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CA10C3-4351-4AD6-BCD8-F70167BE26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Wie muss ein Sicherheitsnetz aussehen, welches bei Legacy Code „Sicherheit“ bieten kann?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63E9BF4-A97E-4F38-9EB1-603EC0FE43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de-DE" dirty="0"/>
              <a:t>Sicherheitsnetz in </a:t>
            </a:r>
            <a:r>
              <a:rPr lang="de-DE" dirty="0" err="1"/>
              <a:t>java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Unit-test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82592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/Wallet.java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/Wallet.java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4646776..3358064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/Wallet.java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/Wallet.java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-3,6 +3,13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public class Wallet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private Money value = new Money("0.00", "EUR");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public Wallet()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public Wallet(Money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initialWalletFund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value = new Money(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initialWalletFund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public int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getAmount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// TODO Auto-generated method stub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return 0;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8856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Code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kern="0" dirty="0"/>
              <a:t>Money in Wallet integrieren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Added ability to Wallet to fund with more than no money</a:t>
            </a:r>
            <a:endParaRPr lang="de-DE" sz="700" b="1" kern="0" dirty="0"/>
          </a:p>
        </p:txBody>
      </p:sp>
    </p:spTree>
    <p:extLst>
      <p:ext uri="{BB962C8B-B14F-4D97-AF65-F5344CB8AC3E}">
        <p14:creationId xmlns:p14="http://schemas.microsoft.com/office/powerpoint/2010/main" val="28814281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008e0dd..505e0cd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/main/java/de/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/User.java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-1,13 +1,18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package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de.codingakademie.featureenvy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public class User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    private final Wallet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wallet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Wallet();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private Wallet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wallet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Wallet();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private int age;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User(int age)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this.age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age;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User(int age, Money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initialWalletFund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this.age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age;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this.wallet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Wallet(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initialWalletFund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public int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getAge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return age;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1838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Sicherheitsnetz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kern="0" dirty="0"/>
              <a:t>Nutzern die Möglichkeit geben eine unterschiedlich gefüllt Brieftasche zu geben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kern="0" dirty="0"/>
              <a:t>Dies dient der Vorbereitung der Verbesserung der Unittest</a:t>
            </a:r>
            <a:endParaRPr lang="de-DE" b="1" kern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Added ability to User to have a non-empty Wallet</a:t>
            </a:r>
            <a:endParaRPr lang="de-DE" sz="400" b="1" kern="0" dirty="0"/>
          </a:p>
        </p:txBody>
      </p:sp>
    </p:spTree>
    <p:extLst>
      <p:ext uri="{BB962C8B-B14F-4D97-AF65-F5344CB8AC3E}">
        <p14:creationId xmlns:p14="http://schemas.microsoft.com/office/powerpoint/2010/main" val="9298885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1690261"/>
            <a:ext cx="10261600" cy="3570865"/>
          </a:xfrm>
        </p:spPr>
        <p:txBody>
          <a:bodyPr/>
          <a:lstStyle/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diff --git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index d3a99a8..9bb7a02 100644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--- a/feature-envy/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+++ b/feature-envy/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src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/test/java/de/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codingakademie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featureenvy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/CinemaDoormanShould.java</a:t>
            </a:r>
          </a:p>
          <a:p>
            <a:pPr algn="l"/>
            <a:r>
              <a:rPr lang="en-US" sz="1000" dirty="0">
                <a:solidFill>
                  <a:srgbClr val="999999"/>
                </a:solidFill>
                <a:latin typeface="Consolas" panose="020B0609020204030204" pitchFamily="49" charset="0"/>
              </a:rPr>
              <a:t>@@ -13,4 +13,24 @@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assertFalse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doorman.isUserAllowedToVisitTheMovie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@Test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void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deny_entry_if_visitor_does_have_insufficient_funds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doorman = new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User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User(18);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Movie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Movie("Horror of the Code");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   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assertFalse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doorman.isUserAllowedToVisitTheMovie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 @Test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 void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permit_entry_if_visitor_does_have_sufficient_funds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doorman = new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CinemaDoorman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 User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User(18, new Money("20.00", "EUR"));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 Movie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= new Movie("Horror of the Code");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 TODO missing logic prevents from setting this test to active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 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assertTrue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doorman.isUserAllowedToVisitTheMovie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anton</a:t>
            </a:r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, movie));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+    // }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pPr algn="l"/>
            <a:endParaRPr lang="en-US" sz="1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8407400" y="1249432"/>
            <a:ext cx="3597909" cy="175238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b="1" kern="0" dirty="0"/>
              <a:t>Sicherheitsnetz verbessern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kern="0" dirty="0"/>
              <a:t>Zwei Unittest hinzufügen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kern="0" dirty="0"/>
              <a:t>Der zweite auskommentiert, weil die </a:t>
            </a:r>
            <a:r>
              <a:rPr lang="de-DE" kern="0" dirty="0" err="1"/>
              <a:t>Codeunterstüzung</a:t>
            </a:r>
            <a:r>
              <a:rPr lang="de-DE" kern="0" dirty="0"/>
              <a:t> noch fehlt – dieser ist nun Design-Richtlinie für den Code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8407401" y="434390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Working on feature-envy: Improve the safety-net by adding unit test</a:t>
            </a:r>
            <a:endParaRPr lang="de-DE" sz="200" b="1" kern="0" dirty="0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CC500896-617F-49DD-8DE0-552C1F03F077}"/>
              </a:ext>
            </a:extLst>
          </p:cNvPr>
          <p:cNvSpPr/>
          <p:nvPr/>
        </p:nvSpPr>
        <p:spPr>
          <a:xfrm>
            <a:off x="8640792" y="3225921"/>
            <a:ext cx="2826326" cy="548449"/>
          </a:xfrm>
          <a:prstGeom prst="roundRect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f937456</a:t>
            </a:r>
          </a:p>
        </p:txBody>
      </p:sp>
    </p:spTree>
    <p:extLst>
      <p:ext uri="{BB962C8B-B14F-4D97-AF65-F5344CB8AC3E}">
        <p14:creationId xmlns:p14="http://schemas.microsoft.com/office/powerpoint/2010/main" val="4037539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244774"/>
            <a:ext cx="10261600" cy="384721"/>
          </a:xfrm>
        </p:spPr>
        <p:txBody>
          <a:bodyPr/>
          <a:lstStyle/>
          <a:p>
            <a:pPr lvl="0"/>
            <a:r>
              <a:rPr lang="de-DE" dirty="0"/>
              <a:t>Feature </a:t>
            </a:r>
            <a:r>
              <a:rPr lang="de-DE" dirty="0" err="1"/>
              <a:t>envy</a:t>
            </a:r>
            <a:r>
              <a:rPr lang="de-DE" dirty="0"/>
              <a:t> auflösen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B623143-6E2A-40F9-A386-469CA6043D4A}"/>
              </a:ext>
            </a:extLst>
          </p:cNvPr>
          <p:cNvSpPr/>
          <p:nvPr/>
        </p:nvSpPr>
        <p:spPr>
          <a:xfrm rot="16200000">
            <a:off x="-2432658" y="3671194"/>
            <a:ext cx="5619464" cy="75414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cap="all" dirty="0">
                <a:solidFill>
                  <a:schemeClr val="accent2"/>
                </a:solidFill>
                <a:latin typeface="Arial" pitchFamily="18"/>
                <a:cs typeface="Arial" pitchFamily="18"/>
              </a:rPr>
              <a:t>Solution Idea – step-by-step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B90C4EA-A584-4E41-A0A9-A53B28E805C2}"/>
              </a:ext>
            </a:extLst>
          </p:cNvPr>
          <p:cNvSpPr txBox="1">
            <a:spLocks/>
          </p:cNvSpPr>
          <p:nvPr/>
        </p:nvSpPr>
        <p:spPr>
          <a:xfrm>
            <a:off x="3678383" y="2965695"/>
            <a:ext cx="3597909" cy="194887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ctr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dirty="0">
                <a:solidFill>
                  <a:srgbClr val="000000"/>
                </a:solidFill>
                <a:latin typeface="Consolas" panose="020B0609020204030204" pitchFamily="49" charset="0"/>
              </a:rPr>
              <a:t>TODO continue</a:t>
            </a:r>
            <a:endParaRPr lang="de-DE" sz="1200" b="1" kern="0" dirty="0"/>
          </a:p>
        </p:txBody>
      </p:sp>
    </p:spTree>
    <p:extLst>
      <p:ext uri="{BB962C8B-B14F-4D97-AF65-F5344CB8AC3E}">
        <p14:creationId xmlns:p14="http://schemas.microsoft.com/office/powerpoint/2010/main" val="31744996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8CD36E-B94E-4C4C-A5D2-38088A0DA2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78CD36E-B94E-4C4C-A5D2-38088A0DA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6777B834-B199-45AA-8FDB-9784154975C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FC42D-FC8C-4652-B9E7-39B0DC2253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4B435463-7AA7-41E3-9CA5-94F57730C8F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62" b="15262"/>
          <a:stretch/>
        </p:blipFill>
        <p:spPr>
          <a:xfrm>
            <a:off x="0" y="1223963"/>
            <a:ext cx="12193588" cy="5634037"/>
          </a:xfrm>
          <a:solidFill>
            <a:schemeClr val="accent2">
              <a:alpha val="32000"/>
            </a:schemeClr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D4443B3-F49D-4FC5-B4F8-73367DBBD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2555309"/>
            <a:ext cx="8602662" cy="2708434"/>
          </a:xfrm>
        </p:spPr>
        <p:txBody>
          <a:bodyPr/>
          <a:lstStyle/>
          <a:p>
            <a:pPr lvl="0"/>
            <a:r>
              <a:rPr lang="de-DE" sz="88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Code Coverage</a:t>
            </a:r>
          </a:p>
        </p:txBody>
      </p:sp>
    </p:spTree>
    <p:extLst>
      <p:ext uri="{BB962C8B-B14F-4D97-AF65-F5344CB8AC3E}">
        <p14:creationId xmlns:p14="http://schemas.microsoft.com/office/powerpoint/2010/main" val="36738343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>
                <a:solidFill>
                  <a:schemeClr val="accent6"/>
                </a:solidFill>
              </a:rPr>
              <a:t>Was ist Code Coverage?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Eine Code Coverage Analyse/Darstellung zeigt, welcher Code zur Ausführung kommt.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Welcher Code wurde überhaupt nicht ausgeführt?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Welcher wurde sehr häufig ausgeführt?</a:t>
            </a:r>
          </a:p>
          <a:p>
            <a:pPr lvl="0"/>
            <a:endParaRPr lang="de-DE" dirty="0"/>
          </a:p>
          <a:p>
            <a:pPr lvl="0"/>
            <a:r>
              <a:rPr lang="de-DE" dirty="0"/>
              <a:t>Mit Hilfe von Code Coverage ist es möglich </a:t>
            </a:r>
            <a:r>
              <a:rPr lang="de-DE" b="1" dirty="0">
                <a:solidFill>
                  <a:schemeClr val="accent6"/>
                </a:solidFill>
              </a:rPr>
              <a:t>Aufwände</a:t>
            </a:r>
            <a:r>
              <a:rPr lang="de-DE" dirty="0"/>
              <a:t> für das Erstellen von Unittest </a:t>
            </a:r>
            <a:r>
              <a:rPr lang="de-DE" b="1" dirty="0">
                <a:solidFill>
                  <a:schemeClr val="accent6"/>
                </a:solidFill>
              </a:rPr>
              <a:t>zu lenken</a:t>
            </a:r>
            <a:r>
              <a:rPr lang="de-DE" dirty="0"/>
              <a:t>.</a:t>
            </a:r>
          </a:p>
          <a:p>
            <a:pPr lvl="0"/>
            <a:r>
              <a:rPr lang="de-DE" dirty="0"/>
              <a:t>Mit Hilfe von Code Coverage ist es möglich </a:t>
            </a:r>
            <a:r>
              <a:rPr lang="de-DE" b="1" dirty="0">
                <a:solidFill>
                  <a:schemeClr val="accent6"/>
                </a:solidFill>
              </a:rPr>
              <a:t>gezielt</a:t>
            </a:r>
            <a:r>
              <a:rPr lang="de-DE" dirty="0"/>
              <a:t> </a:t>
            </a:r>
            <a:r>
              <a:rPr lang="de-DE" dirty="0" err="1"/>
              <a:t>refactoring</a:t>
            </a:r>
            <a:r>
              <a:rPr lang="de-DE" dirty="0"/>
              <a:t> </a:t>
            </a:r>
            <a:r>
              <a:rPr lang="de-DE" b="1" dirty="0">
                <a:solidFill>
                  <a:schemeClr val="accent6"/>
                </a:solidFill>
              </a:rPr>
              <a:t>zu planen und durchzuführen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83848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Einfache Code Coverage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Simple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doMagic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a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b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a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&gt; 100)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b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* 9;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else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return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a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* 3 + </a:t>
            </a:r>
            <a:r>
              <a:rPr lang="en-US" sz="1400" b="1" dirty="0">
                <a:solidFill>
                  <a:srgbClr val="6A3E3E"/>
                </a:solidFill>
                <a:latin typeface="Consolas" panose="020B0609020204030204" pitchFamily="49" charset="0"/>
              </a:rPr>
              <a:t>b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* 5;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8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Welche </a:t>
            </a:r>
            <a:r>
              <a:rPr lang="de-DE" kern="0" dirty="0" err="1"/>
              <a:t>branches</a:t>
            </a:r>
            <a:r>
              <a:rPr lang="de-DE" kern="0" dirty="0"/>
              <a:t> gibt es?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Diesen Code in die IDE abtippen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Den Code zur Ausführung bringen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Code Coverage Tool (ggf. in der IDE) aktivieren und die </a:t>
            </a:r>
            <a:r>
              <a:rPr lang="de-DE" kern="0" dirty="0" err="1"/>
              <a:t>branches</a:t>
            </a:r>
            <a:r>
              <a:rPr lang="de-DE" kern="0" dirty="0"/>
              <a:t> anschauen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Mehrere Unittest schreiben, welche alle </a:t>
            </a:r>
            <a:r>
              <a:rPr lang="de-DE" kern="0" dirty="0" err="1"/>
              <a:t>branches</a:t>
            </a:r>
            <a:r>
              <a:rPr lang="de-DE" kern="0" dirty="0"/>
              <a:t> abgedeckt sind</a:t>
            </a:r>
          </a:p>
        </p:txBody>
      </p:sp>
    </p:spTree>
    <p:extLst>
      <p:ext uri="{BB962C8B-B14F-4D97-AF65-F5344CB8AC3E}">
        <p14:creationId xmlns:p14="http://schemas.microsoft.com/office/powerpoint/2010/main" val="29370759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Schreibe einen Unittest mithilfe von Code Coverage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TripService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endParaRPr lang="en-US" sz="1050" dirty="0">
              <a:latin typeface="Consolas" panose="020B0609020204030204" pitchFamily="49" charset="0"/>
            </a:endParaRPr>
          </a:p>
          <a:p>
            <a:pPr algn="l"/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  public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List&lt;Trip&gt; </a:t>
            </a:r>
            <a:r>
              <a:rPr lang="en-US" sz="105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getTripsByUser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(User </a:t>
            </a:r>
            <a:r>
              <a:rPr lang="en-US" sz="1050" b="1" dirty="0">
                <a:solidFill>
                  <a:srgbClr val="6A3E3E"/>
                </a:solidFill>
                <a:latin typeface="Consolas" panose="020B0609020204030204" pitchFamily="49" charset="0"/>
              </a:rPr>
              <a:t>user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UserNotLoggedInException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   List&lt;Trip&gt; </a:t>
            </a:r>
            <a:r>
              <a:rPr lang="en-US" sz="1050" dirty="0" err="1">
                <a:solidFill>
                  <a:srgbClr val="6A3E3E"/>
                </a:solidFill>
                <a:latin typeface="Consolas" panose="020B0609020204030204" pitchFamily="49" charset="0"/>
              </a:rPr>
              <a:t>tripList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ArrayList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&lt;Trip&gt;();</a:t>
            </a:r>
          </a:p>
          <a:p>
            <a:pPr algn="l"/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   User </a:t>
            </a:r>
            <a:r>
              <a:rPr lang="en-US" sz="1050" dirty="0" err="1">
                <a:solidFill>
                  <a:srgbClr val="6A3E3E"/>
                </a:solidFill>
                <a:latin typeface="Consolas" panose="020B0609020204030204" pitchFamily="49" charset="0"/>
              </a:rPr>
              <a:t>loggedUser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UserSession.</a:t>
            </a:r>
            <a:r>
              <a:rPr lang="en-US" sz="105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getInstance</a:t>
            </a:r>
            <a:r>
              <a:rPr lang="en-US" sz="1050" i="1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US" sz="105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getLoggedUser</a:t>
            </a:r>
            <a:r>
              <a:rPr lang="en-US" sz="1050" i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    </a:t>
            </a:r>
            <a:r>
              <a:rPr lang="en-US" sz="105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boolean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isFriend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false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    if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05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loggedUser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en-US" sz="1050" b="1" dirty="0">
                <a:solidFill>
                  <a:srgbClr val="7F0055"/>
                </a:solidFill>
                <a:latin typeface="Consolas" panose="020B0609020204030204" pitchFamily="49" charset="0"/>
              </a:rPr>
              <a:t>null</a:t>
            </a:r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endParaRPr lang="en-US" sz="105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050" b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287744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/trip-service-kata/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Lese die README.md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Finde den kürzesten </a:t>
            </a:r>
            <a:r>
              <a:rPr lang="de-DE" kern="0" dirty="0" err="1"/>
              <a:t>branch</a:t>
            </a:r>
            <a:endParaRPr lang="de-DE" kern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Schreibe hierfür einen Test</a:t>
            </a:r>
          </a:p>
        </p:txBody>
      </p:sp>
    </p:spTree>
    <p:extLst>
      <p:ext uri="{BB962C8B-B14F-4D97-AF65-F5344CB8AC3E}">
        <p14:creationId xmlns:p14="http://schemas.microsoft.com/office/powerpoint/2010/main" val="38245007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A8AB073-A9B1-4439-8182-8A653469B49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EA8AB073-A9B1-4439-8182-8A653469B4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12E138CE-FCD5-4616-BE15-E2F85813CBB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09D8DA9-2C4B-4188-8291-DFB5B087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Vorgehen, Vorteile und Nachteile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058C3A-BBDD-4358-94ED-A744E261ED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11BDB83-0682-4851-9FD4-A268F8591D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b="1" dirty="0"/>
              <a:t>Vorteile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/>
              <a:t>Kürzester Branch zuerst </a:t>
            </a:r>
            <a:r>
              <a:rPr lang="de-DE" dirty="0">
                <a:sym typeface="Wingdings" panose="05000000000000000000" pitchFamily="2" charset="2"/>
              </a:rPr>
              <a:t> (normalerweise) einfachster Fall zuerst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Es bietet sich ein „Fall nach Fall“ </a:t>
            </a:r>
            <a:r>
              <a:rPr lang="de-DE" dirty="0" err="1">
                <a:sym typeface="Wingdings" panose="05000000000000000000" pitchFamily="2" charset="2"/>
              </a:rPr>
              <a:t>refactoring</a:t>
            </a:r>
            <a:r>
              <a:rPr lang="de-DE" dirty="0">
                <a:sym typeface="Wingdings" panose="05000000000000000000" pitchFamily="2" charset="2"/>
              </a:rPr>
              <a:t> an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Durch schreitweise Behandlung von Fällen vereinfacht sich der Code</a:t>
            </a:r>
          </a:p>
          <a:p>
            <a:pPr lvl="0"/>
            <a:r>
              <a:rPr lang="de-DE" b="1" dirty="0">
                <a:sym typeface="Wingdings" panose="05000000000000000000" pitchFamily="2" charset="2"/>
              </a:rPr>
              <a:t>Nachteile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Gegebenenfalls „zu“ komplex weil Implementierungsfehler und Implementierungsfreiheitsgrad übernommen werden, die fachlich nicht korrekt sind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13194132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>
                <a:solidFill>
                  <a:schemeClr val="accent6"/>
                </a:solidFill>
              </a:rPr>
              <a:t>Wie gut ist unsere </a:t>
            </a:r>
            <a:r>
              <a:rPr lang="de-DE" dirty="0" err="1">
                <a:solidFill>
                  <a:schemeClr val="accent6"/>
                </a:solidFill>
              </a:rPr>
              <a:t>test</a:t>
            </a:r>
            <a:r>
              <a:rPr lang="de-DE" dirty="0">
                <a:solidFill>
                  <a:schemeClr val="accent6"/>
                </a:solidFill>
              </a:rPr>
              <a:t> </a:t>
            </a:r>
            <a:r>
              <a:rPr lang="de-DE" dirty="0" err="1">
                <a:solidFill>
                  <a:schemeClr val="accent6"/>
                </a:solidFill>
              </a:rPr>
              <a:t>suite</a:t>
            </a:r>
            <a:r>
              <a:rPr lang="de-DE" dirty="0">
                <a:solidFill>
                  <a:schemeClr val="accent6"/>
                </a:solidFill>
              </a:rPr>
              <a:t>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Eine hohe Code Coverage ist kein Garant dafür, dass alle Fälle </a:t>
            </a:r>
            <a:r>
              <a:rPr lang="de-DE" dirty="0" err="1"/>
              <a:t>abgetest</a:t>
            </a:r>
            <a:r>
              <a:rPr lang="de-DE" dirty="0"/>
              <a:t> worden sind.</a:t>
            </a:r>
          </a:p>
          <a:p>
            <a:pPr lvl="0"/>
            <a:r>
              <a:rPr lang="de-DE" dirty="0"/>
              <a:t>Ein </a:t>
            </a:r>
            <a:r>
              <a:rPr lang="de-DE" b="1" dirty="0" err="1">
                <a:solidFill>
                  <a:schemeClr val="accent6"/>
                </a:solidFill>
              </a:rPr>
              <a:t>mutation</a:t>
            </a:r>
            <a:r>
              <a:rPr lang="de-DE" b="1" dirty="0">
                <a:solidFill>
                  <a:schemeClr val="accent6"/>
                </a:solidFill>
              </a:rPr>
              <a:t> </a:t>
            </a:r>
            <a:r>
              <a:rPr lang="de-DE" b="1" dirty="0" err="1">
                <a:solidFill>
                  <a:schemeClr val="accent6"/>
                </a:solidFill>
              </a:rPr>
              <a:t>testing</a:t>
            </a:r>
            <a:r>
              <a:rPr lang="de-DE" b="1" dirty="0">
                <a:solidFill>
                  <a:schemeClr val="accent6"/>
                </a:solidFill>
              </a:rPr>
              <a:t> </a:t>
            </a:r>
            <a:r>
              <a:rPr lang="de-DE" dirty="0"/>
              <a:t>Tool modifiziert den zu testenden Code und prüft, ob diese Modifikation (=Mutant) durch die Tests entdeckt worden sind. Falls nicht, überlebt der Mutant und wird gemeldet.</a:t>
            </a:r>
          </a:p>
          <a:p>
            <a:pPr lvl="0"/>
            <a:r>
              <a:rPr lang="de-DE" dirty="0"/>
              <a:t>Mit </a:t>
            </a:r>
            <a:r>
              <a:rPr lang="de-DE" dirty="0" err="1"/>
              <a:t>mutation</a:t>
            </a:r>
            <a:r>
              <a:rPr lang="de-DE" dirty="0"/>
              <a:t> </a:t>
            </a:r>
            <a:r>
              <a:rPr lang="de-DE" dirty="0" err="1"/>
              <a:t>testing</a:t>
            </a:r>
            <a:r>
              <a:rPr lang="de-DE" dirty="0"/>
              <a:t> wird der Abdeckungsgrad der Unittests überprüft.</a:t>
            </a:r>
          </a:p>
          <a:p>
            <a:pPr lvl="0"/>
            <a:r>
              <a:rPr lang="de-DE" dirty="0"/>
              <a:t>Wird üblicherweise bei </a:t>
            </a:r>
            <a:r>
              <a:rPr lang="de-DE" b="1" dirty="0">
                <a:solidFill>
                  <a:schemeClr val="accent6"/>
                </a:solidFill>
              </a:rPr>
              <a:t>sicherheitskritischen </a:t>
            </a:r>
            <a:r>
              <a:rPr lang="de-DE" b="1" dirty="0" err="1">
                <a:solidFill>
                  <a:schemeClr val="accent6"/>
                </a:solidFill>
              </a:rPr>
              <a:t>new</a:t>
            </a:r>
            <a:r>
              <a:rPr lang="de-DE" b="1" dirty="0">
                <a:solidFill>
                  <a:schemeClr val="accent6"/>
                </a:solidFill>
              </a:rPr>
              <a:t> code </a:t>
            </a:r>
            <a:r>
              <a:rPr lang="de-DE" dirty="0"/>
              <a:t>angewandt, weniger auf </a:t>
            </a:r>
            <a:r>
              <a:rPr lang="de-DE" dirty="0" err="1"/>
              <a:t>legacy</a:t>
            </a:r>
            <a:r>
              <a:rPr lang="de-DE" dirty="0"/>
              <a:t> code.</a:t>
            </a:r>
          </a:p>
        </p:txBody>
      </p:sp>
    </p:spTree>
    <p:extLst>
      <p:ext uri="{BB962C8B-B14F-4D97-AF65-F5344CB8AC3E}">
        <p14:creationId xmlns:p14="http://schemas.microsoft.com/office/powerpoint/2010/main" val="3449386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Zur Erinnerung – ein einfacher </a:t>
            </a:r>
            <a:r>
              <a:rPr lang="de-DE" dirty="0" err="1"/>
              <a:t>unit</a:t>
            </a:r>
            <a:r>
              <a:rPr lang="de-DE" dirty="0"/>
              <a:t>-test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TicketMachineTest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646464"/>
                </a:solidFill>
                <a:latin typeface="Consolas" panose="020B0609020204030204" pitchFamily="49" charset="0"/>
              </a:rPr>
              <a:t>@Test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noDiscountLessThan10Visits()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3F7F5F"/>
                </a:solidFill>
                <a:latin typeface="Consolas" panose="020B0609020204030204" pitchFamily="49" charset="0"/>
              </a:rPr>
              <a:t>// given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MembershipCard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6A3E3E"/>
                </a:solidFill>
                <a:latin typeface="Consolas" panose="020B0609020204030204" pitchFamily="49" charset="0"/>
              </a:rPr>
              <a:t>card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MembershipCard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LocalDate.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of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(1970, 5, 22));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6A3E3E"/>
                </a:solidFill>
                <a:latin typeface="Consolas" panose="020B0609020204030204" pitchFamily="49" charset="0"/>
              </a:rPr>
              <a:t>card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.setNumberOfVisits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(3);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TicketMachine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6A3E3E"/>
                </a:solidFill>
                <a:latin typeface="Consolas" panose="020B0609020204030204" pitchFamily="49" charset="0"/>
              </a:rPr>
              <a:t>ticketMachine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u="sng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createTicketMachine</a:t>
            </a:r>
            <a:r>
              <a:rPr lang="en-US" sz="1400" u="sng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algn="l"/>
            <a:endParaRPr lang="en-US" sz="1400" dirty="0">
              <a:latin typeface="Consolas" panose="020B06090202040302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3F7F5F"/>
                </a:solidFill>
                <a:latin typeface="Consolas" panose="020B0609020204030204" pitchFamily="49" charset="0"/>
              </a:rPr>
              <a:t>// when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String </a:t>
            </a:r>
            <a:r>
              <a:rPr lang="en-US" sz="1400" dirty="0">
                <a:solidFill>
                  <a:srgbClr val="6A3E3E"/>
                </a:solidFill>
                <a:latin typeface="Consolas" panose="020B0609020204030204" pitchFamily="49" charset="0"/>
              </a:rPr>
              <a:t>display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6A3E3E"/>
                </a:solidFill>
                <a:latin typeface="Consolas" panose="020B0609020204030204" pitchFamily="49" charset="0"/>
              </a:rPr>
              <a:t>ticketMachine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.displayTicketPrice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2A00FF"/>
                </a:solidFill>
                <a:latin typeface="Consolas" panose="020B0609020204030204" pitchFamily="49" charset="0"/>
              </a:rPr>
              <a:t>"DISCOUNT"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6A3E3E"/>
                </a:solidFill>
                <a:latin typeface="Consolas" panose="020B0609020204030204" pitchFamily="49" charset="0"/>
              </a:rPr>
              <a:t>card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endParaRPr lang="en-US" sz="1400" dirty="0">
              <a:latin typeface="Consolas" panose="020B06090202040302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3F7F5F"/>
                </a:solidFill>
                <a:latin typeface="Consolas" panose="020B0609020204030204" pitchFamily="49" charset="0"/>
              </a:rPr>
              <a:t>// then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assertEquals</a:t>
            </a:r>
            <a:r>
              <a:rPr lang="en-US" sz="14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i="1" dirty="0">
                <a:solidFill>
                  <a:srgbClr val="2A00FF"/>
                </a:solidFill>
                <a:latin typeface="Consolas" panose="020B0609020204030204" pitchFamily="49" charset="0"/>
              </a:rPr>
              <a:t>"please pay 10,00"</a:t>
            </a:r>
            <a:r>
              <a:rPr lang="en-US" sz="1400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i="1" dirty="0">
                <a:solidFill>
                  <a:srgbClr val="6A3E3E"/>
                </a:solidFill>
                <a:latin typeface="Consolas" panose="020B0609020204030204" pitchFamily="49" charset="0"/>
              </a:rPr>
              <a:t>display</a:t>
            </a:r>
            <a:r>
              <a:rPr lang="en-US" sz="1400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019405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Mutation </a:t>
            </a:r>
            <a:r>
              <a:rPr lang="de-DE" dirty="0" err="1"/>
              <a:t>testing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build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&lt;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plugins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plugin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&lt;</a:t>
            </a:r>
            <a:r>
              <a:rPr lang="en-US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org.pitest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&lt;</a:t>
            </a:r>
            <a:r>
              <a:rPr lang="en-US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pitest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-maven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&lt;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version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1.6.7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version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&lt;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dependencies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  &lt;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dependency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    &lt;</a:t>
            </a:r>
            <a:r>
              <a:rPr lang="en-US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org.pitest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    &lt;</a:t>
            </a:r>
            <a:r>
              <a:rPr lang="en-US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pitest-junit5-plugin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    &lt;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version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0.14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version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  &lt;/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dependency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&lt;/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dependencies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&lt;/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plugin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  &lt;/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plugins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200" dirty="0">
                <a:solidFill>
                  <a:srgbClr val="3F7F7F"/>
                </a:solidFill>
                <a:latin typeface="Consolas" panose="020B0609020204030204" pitchFamily="49" charset="0"/>
              </a:rPr>
              <a:t>build</a:t>
            </a:r>
            <a:r>
              <a:rPr lang="en-US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algn="l"/>
            <a:endParaRPr lang="en-US" sz="12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 err="1">
                <a:solidFill>
                  <a:schemeClr val="tx1"/>
                </a:solidFill>
                <a:latin typeface="Consolas" panose="020B0609020204030204" pitchFamily="49" charset="0"/>
              </a:rPr>
              <a:t>mvn</a:t>
            </a:r>
            <a:r>
              <a:rPr lang="de-DE" kern="0" dirty="0">
                <a:solidFill>
                  <a:schemeClr val="tx1"/>
                </a:solidFill>
                <a:latin typeface="Consolas" panose="020B0609020204030204" pitchFamily="49" charset="0"/>
              </a:rPr>
              <a:t> clean </a:t>
            </a:r>
            <a:r>
              <a:rPr lang="de-DE" kern="0" dirty="0" err="1">
                <a:solidFill>
                  <a:schemeClr val="tx1"/>
                </a:solidFill>
                <a:latin typeface="Consolas" panose="020B0609020204030204" pitchFamily="49" charset="0"/>
              </a:rPr>
              <a:t>test</a:t>
            </a:r>
            <a:r>
              <a:rPr lang="de-DE" kern="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de-DE" kern="0" dirty="0" err="1">
                <a:solidFill>
                  <a:schemeClr val="tx1"/>
                </a:solidFill>
                <a:latin typeface="Consolas" panose="020B0609020204030204" pitchFamily="49" charset="0"/>
              </a:rPr>
              <a:t>org.pitest:pitest-maven:mutationCoverage</a:t>
            </a:r>
            <a:endParaRPr lang="de-DE" kern="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>
                <a:sym typeface="Wingdings" panose="05000000000000000000" pitchFamily="2" charset="2"/>
              </a:rPr>
              <a:t> </a:t>
            </a:r>
            <a:r>
              <a:rPr lang="de-DE" kern="0" dirty="0" err="1">
                <a:solidFill>
                  <a:schemeClr val="tx1"/>
                </a:solidFill>
                <a:latin typeface="Consolas" panose="020B0609020204030204" pitchFamily="49" charset="0"/>
              </a:rPr>
              <a:t>target</a:t>
            </a:r>
            <a:r>
              <a:rPr lang="de-DE" kern="0" dirty="0">
                <a:solidFill>
                  <a:schemeClr val="tx1"/>
                </a:solidFill>
                <a:latin typeface="Consolas" panose="020B0609020204030204" pitchFamily="49" charset="0"/>
              </a:rPr>
              <a:t>\</a:t>
            </a:r>
            <a:r>
              <a:rPr lang="de-DE" kern="0" dirty="0" err="1">
                <a:solidFill>
                  <a:schemeClr val="tx1"/>
                </a:solidFill>
                <a:latin typeface="Consolas" panose="020B0609020204030204" pitchFamily="49" charset="0"/>
              </a:rPr>
              <a:t>pit</a:t>
            </a:r>
            <a:r>
              <a:rPr lang="de-DE" kern="0" dirty="0">
                <a:solidFill>
                  <a:schemeClr val="tx1"/>
                </a:solidFill>
                <a:latin typeface="Consolas" panose="020B0609020204030204" pitchFamily="49" charset="0"/>
              </a:rPr>
              <a:t>-reports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kern="0" dirty="0"/>
              <a:t>Implementiere Tests, welche die Mutanten entdecken</a:t>
            </a:r>
          </a:p>
        </p:txBody>
      </p:sp>
    </p:spTree>
    <p:extLst>
      <p:ext uri="{BB962C8B-B14F-4D97-AF65-F5344CB8AC3E}">
        <p14:creationId xmlns:p14="http://schemas.microsoft.com/office/powerpoint/2010/main" val="32004134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E2DBED-0A90-42A7-86CD-859F8B73A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GIT: merge, rebase und squash commit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B11470D-A24F-445B-BC17-DC540D6CC0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675CB6D-78F4-4776-8CA2-A661DFA3A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137B8EA-BC2F-48F8-91A1-80EF9E47F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62" y="2415379"/>
            <a:ext cx="8982183" cy="3612224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DEF0005-9CD8-4446-B6B2-938B80AACC27}"/>
              </a:ext>
            </a:extLst>
          </p:cNvPr>
          <p:cNvSpPr txBox="1">
            <a:spLocks/>
          </p:cNvSpPr>
          <p:nvPr/>
        </p:nvSpPr>
        <p:spPr>
          <a:xfrm>
            <a:off x="9402617" y="2139094"/>
            <a:ext cx="2669325" cy="3888509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0" tIns="25560" rIns="0" bIns="0" numCol="1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sz="1400" b="1" kern="0" dirty="0" err="1"/>
              <a:t>Rebase</a:t>
            </a:r>
            <a:endParaRPr lang="de-DE" sz="1400" b="1" kern="0" dirty="0"/>
          </a:p>
          <a:p>
            <a:pPr marL="377825" indent="-285750">
              <a:buFont typeface="Arial" panose="020B0604020202020204" pitchFamily="34" charset="0"/>
              <a:buChar char="•"/>
            </a:pPr>
            <a:r>
              <a:rPr lang="de-DE" sz="1400" kern="0" dirty="0" err="1"/>
              <a:t>Rebase</a:t>
            </a:r>
            <a:r>
              <a:rPr lang="de-DE" sz="1400" kern="0" dirty="0"/>
              <a:t> erzeugt eine einfach (linear) lesbare Projekt/</a:t>
            </a:r>
            <a:r>
              <a:rPr lang="de-DE" sz="1400" kern="0" dirty="0" err="1"/>
              <a:t>git</a:t>
            </a:r>
            <a:r>
              <a:rPr lang="de-DE" sz="1400" kern="0" dirty="0"/>
              <a:t> </a:t>
            </a:r>
            <a:r>
              <a:rPr lang="de-DE" sz="1400" kern="0" dirty="0" err="1"/>
              <a:t>history</a:t>
            </a:r>
            <a:endParaRPr lang="de-DE" sz="1400" kern="0" dirty="0"/>
          </a:p>
          <a:p>
            <a:pPr marL="377825" indent="-285750">
              <a:buFont typeface="Arial" panose="020B0604020202020204" pitchFamily="34" charset="0"/>
              <a:buChar char="•"/>
            </a:pPr>
            <a:endParaRPr lang="de-DE" sz="1400" kern="0" dirty="0"/>
          </a:p>
          <a:p>
            <a:pPr marL="92075"/>
            <a:r>
              <a:rPr lang="de-DE" sz="1400" b="1" kern="0" dirty="0" err="1"/>
              <a:t>Merge</a:t>
            </a:r>
            <a:endParaRPr lang="de-DE" sz="1400" b="1" kern="0" dirty="0"/>
          </a:p>
          <a:p>
            <a:pPr marL="377825" indent="-285750">
              <a:buFont typeface="Arial" panose="020B0604020202020204" pitchFamily="34" charset="0"/>
              <a:buChar char="•"/>
            </a:pPr>
            <a:r>
              <a:rPr lang="de-DE" sz="1400" kern="0" dirty="0" err="1"/>
              <a:t>Merge</a:t>
            </a:r>
            <a:r>
              <a:rPr lang="de-DE" sz="1400" kern="0" dirty="0"/>
              <a:t> erhält </a:t>
            </a:r>
            <a:r>
              <a:rPr lang="de-DE" sz="1400" kern="0" dirty="0" err="1"/>
              <a:t>branches</a:t>
            </a:r>
            <a:r>
              <a:rPr lang="de-DE" sz="1400" kern="0" dirty="0"/>
              <a:t> und deren Historie</a:t>
            </a:r>
          </a:p>
          <a:p>
            <a:pPr marL="377825" indent="-285750">
              <a:buFont typeface="Arial" panose="020B0604020202020204" pitchFamily="34" charset="0"/>
              <a:buChar char="•"/>
            </a:pPr>
            <a:r>
              <a:rPr lang="de-DE" sz="1400" kern="0" dirty="0"/>
              <a:t>Die Projekt/</a:t>
            </a:r>
            <a:r>
              <a:rPr lang="de-DE" sz="1400" kern="0" dirty="0" err="1"/>
              <a:t>git</a:t>
            </a:r>
            <a:r>
              <a:rPr lang="de-DE" sz="1400" kern="0" dirty="0"/>
              <a:t> </a:t>
            </a:r>
            <a:r>
              <a:rPr lang="de-DE" sz="1400" kern="0" dirty="0" err="1"/>
              <a:t>history</a:t>
            </a:r>
            <a:r>
              <a:rPr lang="de-DE" sz="1400" kern="0" dirty="0"/>
              <a:t> wird damit komplexer</a:t>
            </a:r>
          </a:p>
          <a:p>
            <a:pPr marL="377825" indent="-285750">
              <a:buFont typeface="Arial" panose="020B0604020202020204" pitchFamily="34" charset="0"/>
              <a:buChar char="•"/>
            </a:pPr>
            <a:endParaRPr lang="de-DE" sz="1400" kern="0" dirty="0"/>
          </a:p>
          <a:p>
            <a:pPr marL="92075"/>
            <a:r>
              <a:rPr lang="de-DE" sz="1400" b="1" kern="0" dirty="0"/>
              <a:t>Squash </a:t>
            </a:r>
            <a:r>
              <a:rPr lang="de-DE" sz="1400" b="1" kern="0" dirty="0" err="1"/>
              <a:t>commit</a:t>
            </a:r>
            <a:endParaRPr lang="de-DE" sz="1400" b="1" kern="0" dirty="0"/>
          </a:p>
          <a:p>
            <a:pPr marL="377825" indent="-285750">
              <a:buFont typeface="Arial" panose="020B0604020202020204" pitchFamily="34" charset="0"/>
              <a:buChar char="•"/>
            </a:pPr>
            <a:r>
              <a:rPr lang="de-DE" sz="1400" kern="0" dirty="0"/>
              <a:t>Mit </a:t>
            </a:r>
            <a:r>
              <a:rPr lang="de-DE" sz="1400" kern="0" dirty="0" err="1"/>
              <a:t>squash</a:t>
            </a:r>
            <a:r>
              <a:rPr lang="de-DE" sz="1400" kern="0" dirty="0"/>
              <a:t> </a:t>
            </a:r>
            <a:r>
              <a:rPr lang="de-DE" sz="1400" kern="0" dirty="0" err="1"/>
              <a:t>commit</a:t>
            </a:r>
            <a:r>
              <a:rPr lang="de-DE" sz="1400" kern="0" dirty="0"/>
              <a:t> können nicht relevante Zwischen-schritte zusammen gezogen werden</a:t>
            </a:r>
          </a:p>
          <a:p>
            <a:pPr marL="377825" indent="-285750">
              <a:buFont typeface="Arial" panose="020B0604020202020204" pitchFamily="34" charset="0"/>
              <a:buChar char="•"/>
            </a:pPr>
            <a:endParaRPr lang="de-DE" sz="1400" kern="0" dirty="0"/>
          </a:p>
        </p:txBody>
      </p:sp>
    </p:spTree>
    <p:extLst>
      <p:ext uri="{BB962C8B-B14F-4D97-AF65-F5344CB8AC3E}">
        <p14:creationId xmlns:p14="http://schemas.microsoft.com/office/powerpoint/2010/main" val="22342053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E2DBED-0A90-42A7-86CD-859F8B73A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355609"/>
            <a:ext cx="7546079" cy="769441"/>
          </a:xfrm>
        </p:spPr>
        <p:txBody>
          <a:bodyPr/>
          <a:lstStyle/>
          <a:p>
            <a:r>
              <a:rPr lang="de-DE" dirty="0"/>
              <a:t>Sicherheitsnetz mit einer Fassade</a:t>
            </a:r>
            <a:br>
              <a:rPr lang="de-DE" dirty="0"/>
            </a:br>
            <a:r>
              <a:rPr lang="de-DE" dirty="0"/>
              <a:t>(Ziel: </a:t>
            </a:r>
            <a:r>
              <a:rPr lang="de-DE" dirty="0" err="1"/>
              <a:t>refactoring</a:t>
            </a:r>
            <a:r>
              <a:rPr lang="de-DE" dirty="0"/>
              <a:t>/</a:t>
            </a:r>
            <a:r>
              <a:rPr lang="de-DE" dirty="0" err="1"/>
              <a:t>redesign</a:t>
            </a:r>
            <a:r>
              <a:rPr lang="de-DE" dirty="0"/>
              <a:t>)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B11470D-A24F-445B-BC17-DC540D6CC0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675CB6D-78F4-4776-8CA2-A661DFA3A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FE35AE10-B4AC-4EE8-B630-6FBADC9BF244}"/>
              </a:ext>
            </a:extLst>
          </p:cNvPr>
          <p:cNvSpPr txBox="1">
            <a:spLocks/>
          </p:cNvSpPr>
          <p:nvPr/>
        </p:nvSpPr>
        <p:spPr>
          <a:xfrm>
            <a:off x="8493817" y="1274618"/>
            <a:ext cx="3597909" cy="52422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sz="1600" b="1" kern="0" dirty="0"/>
              <a:t>Sicherheitsnetz aufbauen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sz="1600" kern="0" dirty="0"/>
              <a:t>Erstelle Arbeitshypothese: Ich will einen Test, der einen bestimmten Pfad in Komponente A berührt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sz="1600" kern="0" dirty="0"/>
              <a:t>Erstelle einen </a:t>
            </a:r>
            <a:r>
              <a:rPr lang="de-DE" sz="1600" kern="0" dirty="0" err="1"/>
              <a:t>integrated</a:t>
            </a:r>
            <a:r>
              <a:rPr lang="de-DE" sz="1600" kern="0" dirty="0"/>
              <a:t> </a:t>
            </a:r>
            <a:r>
              <a:rPr lang="de-DE" sz="1600" kern="0" dirty="0" err="1"/>
              <a:t>test</a:t>
            </a:r>
            <a:r>
              <a:rPr lang="de-DE" sz="1600" kern="0" dirty="0"/>
              <a:t>, welche diesen Pfad berührt und bestätige dies durch </a:t>
            </a:r>
            <a:r>
              <a:rPr lang="de-DE" sz="1600" kern="0" dirty="0" err="1"/>
              <a:t>CodeCoverage</a:t>
            </a:r>
            <a:r>
              <a:rPr lang="de-DE" sz="1600" kern="0" dirty="0"/>
              <a:t>, Logs oder ähnliches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sz="1600" kern="0" dirty="0"/>
              <a:t>Reichere den </a:t>
            </a:r>
            <a:r>
              <a:rPr lang="de-DE" sz="1600" kern="0" dirty="0" err="1"/>
              <a:t>integrated</a:t>
            </a:r>
            <a:r>
              <a:rPr lang="de-DE" sz="1600" kern="0" dirty="0"/>
              <a:t> </a:t>
            </a:r>
            <a:r>
              <a:rPr lang="de-DE" sz="1600" kern="0" dirty="0" err="1"/>
              <a:t>test</a:t>
            </a:r>
            <a:r>
              <a:rPr lang="de-DE" sz="1600" kern="0" dirty="0"/>
              <a:t> hinreichend an (ggf. mit </a:t>
            </a:r>
            <a:r>
              <a:rPr lang="de-DE" sz="1600" kern="0" dirty="0" err="1"/>
              <a:t>mutation</a:t>
            </a:r>
            <a:r>
              <a:rPr lang="de-DE" sz="1600" kern="0" dirty="0"/>
              <a:t> </a:t>
            </a:r>
            <a:r>
              <a:rPr lang="de-DE" sz="1600" kern="0" dirty="0" err="1"/>
              <a:t>test</a:t>
            </a:r>
            <a:r>
              <a:rPr lang="de-DE" sz="1600" kern="0" dirty="0"/>
              <a:t> prüfen)</a:t>
            </a:r>
          </a:p>
          <a:p>
            <a:pPr marL="92075"/>
            <a:endParaRPr lang="de-DE" sz="1600" b="1" kern="0" dirty="0"/>
          </a:p>
          <a:p>
            <a:pPr marL="92075"/>
            <a:r>
              <a:rPr lang="de-DE" sz="1600" b="1" kern="0" dirty="0" err="1"/>
              <a:t>Refactoring</a:t>
            </a:r>
            <a:r>
              <a:rPr lang="de-DE" sz="1600" b="1" kern="0" dirty="0"/>
              <a:t> und </a:t>
            </a:r>
            <a:r>
              <a:rPr lang="de-DE" sz="1600" b="1" kern="0" dirty="0" err="1"/>
              <a:t>Redesign</a:t>
            </a:r>
            <a:endParaRPr lang="de-DE" sz="1600" b="1" kern="0" dirty="0"/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sz="1600" kern="0" dirty="0"/>
              <a:t>… bei ständigem grün des </a:t>
            </a:r>
            <a:r>
              <a:rPr lang="de-DE" sz="1600" kern="0" dirty="0" err="1"/>
              <a:t>integrated</a:t>
            </a:r>
            <a:r>
              <a:rPr lang="de-DE" sz="1600" kern="0" dirty="0"/>
              <a:t> </a:t>
            </a:r>
            <a:r>
              <a:rPr lang="de-DE" sz="1600" kern="0" dirty="0" err="1"/>
              <a:t>test</a:t>
            </a:r>
            <a:endParaRPr lang="de-DE" sz="1600" kern="0" dirty="0"/>
          </a:p>
          <a:p>
            <a:pPr marL="92075"/>
            <a:endParaRPr lang="de-DE" sz="1600" kern="0" dirty="0"/>
          </a:p>
          <a:p>
            <a:pPr marL="92075"/>
            <a:r>
              <a:rPr lang="de-DE" sz="1600" b="1" kern="0" dirty="0"/>
              <a:t>Annahme</a:t>
            </a:r>
          </a:p>
          <a:p>
            <a:pPr marL="342900" indent="-250825">
              <a:buFont typeface="Arial" panose="020B0604020202020204" pitchFamily="34" charset="0"/>
              <a:buChar char="•"/>
            </a:pPr>
            <a:r>
              <a:rPr lang="de-DE" sz="1600" kern="0" dirty="0"/>
              <a:t>Fassade ist ein </a:t>
            </a:r>
            <a:r>
              <a:rPr lang="de-DE" sz="1600" kern="0" dirty="0" err="1">
                <a:hlinkClick r:id="rId2"/>
              </a:rPr>
              <a:t>HumbleObject</a:t>
            </a:r>
            <a:r>
              <a:rPr lang="de-DE" sz="1600" kern="0" dirty="0"/>
              <a:t> und muss als solches nicht besonderes beachtet werden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4DB2578-678A-4F2D-982C-AFF0B3E22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53" y="2301429"/>
            <a:ext cx="8097290" cy="3012945"/>
          </a:xfrm>
          <a:prstGeom prst="rect">
            <a:avLst/>
          </a:prstGeom>
        </p:spPr>
      </p:pic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7380DFAA-408E-4C7B-8B5E-586A1513DF55}"/>
              </a:ext>
            </a:extLst>
          </p:cNvPr>
          <p:cNvSpPr txBox="1">
            <a:spLocks/>
          </p:cNvSpPr>
          <p:nvPr/>
        </p:nvSpPr>
        <p:spPr>
          <a:xfrm>
            <a:off x="215453" y="5490754"/>
            <a:ext cx="8097290" cy="1242556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lIns="0" tIns="25560" rIns="0" bIns="0" numCol="1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2075"/>
            <a:r>
              <a:rPr lang="de-DE" sz="1400" b="1" kern="0" dirty="0"/>
              <a:t>Ideen für </a:t>
            </a:r>
            <a:r>
              <a:rPr lang="de-DE" sz="1400" b="1" kern="0" dirty="0" err="1"/>
              <a:t>Refactoring</a:t>
            </a:r>
            <a:r>
              <a:rPr lang="de-DE" sz="1400" b="1" kern="0" dirty="0"/>
              <a:t> und </a:t>
            </a:r>
            <a:r>
              <a:rPr lang="de-DE" sz="1400" b="1" kern="0" dirty="0" err="1"/>
              <a:t>Redesign</a:t>
            </a:r>
            <a:endParaRPr lang="de-DE" sz="1400" b="1" kern="0" dirty="0"/>
          </a:p>
          <a:p>
            <a:pPr marL="377825" indent="-285750">
              <a:buFont typeface="Arial" panose="020B0604020202020204" pitchFamily="34" charset="0"/>
              <a:buChar char="•"/>
            </a:pPr>
            <a:r>
              <a:rPr lang="de-DE" sz="1400" kern="0" dirty="0"/>
              <a:t>„Extract Class“ </a:t>
            </a:r>
            <a:r>
              <a:rPr lang="de-DE" sz="1400" kern="0" dirty="0">
                <a:sym typeface="Wingdings" panose="05000000000000000000" pitchFamily="2" charset="2"/>
              </a:rPr>
              <a:t> Zuviel Funktionalität aus der Fassade entfernen und in eine eigene Klasse extrahieren. Diese Detail-Klasse kann gezielt und qualitätsgesichert getestet werden.</a:t>
            </a:r>
          </a:p>
          <a:p>
            <a:pPr marL="377825" indent="-285750">
              <a:buFont typeface="Arial" panose="020B0604020202020204" pitchFamily="34" charset="0"/>
              <a:buChar char="•"/>
            </a:pPr>
            <a:r>
              <a:rPr lang="de-DE" sz="1400" kern="0" dirty="0">
                <a:sym typeface="Wingdings" panose="05000000000000000000" pitchFamily="2" charset="2"/>
              </a:rPr>
              <a:t>Sobald die Fassade keine spezifische Funktionalität mehr enthält, durch eine „dumme“ Bibliothek ersetzten. Diese soll eine einfache Transformation von links nach rechts durchführen.</a:t>
            </a:r>
            <a:endParaRPr lang="de-DE" sz="1400" kern="0" dirty="0"/>
          </a:p>
        </p:txBody>
      </p:sp>
    </p:spTree>
    <p:extLst>
      <p:ext uri="{BB962C8B-B14F-4D97-AF65-F5344CB8AC3E}">
        <p14:creationId xmlns:p14="http://schemas.microsoft.com/office/powerpoint/2010/main" val="38191962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8CD36E-B94E-4C4C-A5D2-38088A0DA2E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78CD36E-B94E-4C4C-A5D2-38088A0DA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6777B834-B199-45AA-8FDB-9784154975C9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FC42D-FC8C-4652-B9E7-39B0DC2253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0" name="Bildplatzhalter 9" descr="Ein Bild, das Platz enthält.&#10;&#10;Automatisch generierte Beschreibung">
            <a:extLst>
              <a:ext uri="{FF2B5EF4-FFF2-40B4-BE49-F238E27FC236}">
                <a16:creationId xmlns:a16="http://schemas.microsoft.com/office/drawing/2014/main" id="{4B435463-7AA7-41E3-9CA5-94F57730C8F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97" b="19197"/>
          <a:stretch>
            <a:fillRect/>
          </a:stretch>
        </p:blipFill>
        <p:spPr>
          <a:solidFill>
            <a:schemeClr val="accent2">
              <a:alpha val="32000"/>
            </a:schemeClr>
          </a:solidFill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D4443B3-F49D-4FC5-B4F8-73367DBBD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7" y="2555309"/>
            <a:ext cx="9988117" cy="3539430"/>
          </a:xfrm>
        </p:spPr>
        <p:txBody>
          <a:bodyPr/>
          <a:lstStyle/>
          <a:p>
            <a:pPr lvl="0"/>
            <a:r>
              <a:rPr lang="de-DE" sz="115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Alles Zusammen</a:t>
            </a:r>
          </a:p>
        </p:txBody>
      </p:sp>
    </p:spTree>
    <p:extLst>
      <p:ext uri="{BB962C8B-B14F-4D97-AF65-F5344CB8AC3E}">
        <p14:creationId xmlns:p14="http://schemas.microsoft.com/office/powerpoint/2010/main" val="29628770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 err="1"/>
              <a:t>Gilded</a:t>
            </a:r>
            <a:r>
              <a:rPr lang="de-DE" dirty="0"/>
              <a:t> Rose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BuildSeamsInto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pPr algn="l"/>
            <a:r>
              <a:rPr 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private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main() </a:t>
            </a:r>
            <a:r>
              <a:rPr lang="en-US" sz="10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000" b="1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108DC56-3949-4A7A-8EE7-483E4CD22F89}"/>
              </a:ext>
            </a:extLst>
          </p:cNvPr>
          <p:cNvSpPr txBox="1">
            <a:spLocks/>
          </p:cNvSpPr>
          <p:nvPr/>
        </p:nvSpPr>
        <p:spPr>
          <a:xfrm>
            <a:off x="6723121" y="2876355"/>
            <a:ext cx="5149056" cy="3095625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85850C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010180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1D8748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sz="1800" b="1" kern="1200">
                <a:solidFill>
                  <a:srgbClr val="660E7A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kern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85935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BB2715C-9E55-432B-AF90-F40C2FEA9AE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819259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84" imgH="385" progId="TCLayout.ActiveDocument.1">
                  <p:embed/>
                </p:oleObj>
              </mc:Choice>
              <mc:Fallback>
                <p:oleObj name="think-cell Folie" r:id="rId3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00B485-D55C-4927-B473-E59B53408D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181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>
                <a:solidFill>
                  <a:schemeClr val="bg2"/>
                </a:solidFill>
              </a:rPr>
              <a:t>Sicherheitsnetz in komplexen </a:t>
            </a:r>
            <a:r>
              <a:rPr lang="de-DE" dirty="0" err="1">
                <a:solidFill>
                  <a:schemeClr val="bg2"/>
                </a:solidFill>
              </a:rPr>
              <a:t>legacy</a:t>
            </a:r>
            <a:r>
              <a:rPr lang="de-DE" dirty="0">
                <a:solidFill>
                  <a:schemeClr val="bg2"/>
                </a:solidFill>
              </a:rPr>
              <a:t> </a:t>
            </a:r>
            <a:r>
              <a:rPr lang="de-DE" dirty="0" err="1">
                <a:solidFill>
                  <a:schemeClr val="bg2"/>
                </a:solidFill>
              </a:rPr>
              <a:t>systemen</a:t>
            </a:r>
            <a:endParaRPr lang="de-DE" dirty="0">
              <a:solidFill>
                <a:schemeClr val="bg2"/>
              </a:solidFill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Legacy System kennzeichnen sich häufig durch fehlende oder zu wenig Tests aus.</a:t>
            </a:r>
          </a:p>
          <a:p>
            <a:pPr lvl="0"/>
            <a:r>
              <a:rPr lang="de-DE" dirty="0"/>
              <a:t>Gleichzeitig eine hohe Komplexität.</a:t>
            </a:r>
          </a:p>
          <a:p>
            <a:pPr lvl="0"/>
            <a:r>
              <a:rPr lang="de-DE" dirty="0"/>
              <a:t>Gleichzeitig ein komplexes Softwaredesign, welches das Erstellen von Tests nicht begünstigt.</a:t>
            </a:r>
          </a:p>
          <a:p>
            <a:pPr lvl="0"/>
            <a:endParaRPr lang="de-DE" dirty="0"/>
          </a:p>
          <a:p>
            <a:pPr lvl="0"/>
            <a:r>
              <a:rPr lang="de-DE" b="1" dirty="0"/>
              <a:t>Der </a:t>
            </a:r>
            <a:r>
              <a:rPr lang="de-DE" b="1" dirty="0">
                <a:solidFill>
                  <a:schemeClr val="accent6"/>
                </a:solidFill>
              </a:rPr>
              <a:t>Golden Master</a:t>
            </a:r>
            <a:r>
              <a:rPr lang="de-DE" b="1" dirty="0"/>
              <a:t> Ansatz bietet eine Möglichkeit ein Sicherheitsnetz einzuziehen.</a:t>
            </a:r>
          </a:p>
        </p:txBody>
      </p:sp>
    </p:spTree>
    <p:extLst>
      <p:ext uri="{BB962C8B-B14F-4D97-AF65-F5344CB8AC3E}">
        <p14:creationId xmlns:p14="http://schemas.microsoft.com/office/powerpoint/2010/main" val="1718348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DB825D82-CE76-4F3D-A581-11EEFA87C12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DB825D82-CE76-4F3D-A581-11EEFA87C1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D84260EA-D31A-4CDE-A7A3-D93944C99C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07E4A14-9F1B-4BFC-BA89-31339BC5E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Golden </a:t>
            </a:r>
            <a:r>
              <a:rPr lang="de-DE" dirty="0" err="1"/>
              <a:t>master</a:t>
            </a:r>
            <a:endParaRPr lang="de-DE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F0D9AE8-E371-4396-83A1-C5BA5A617C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2AFFD-6546-4918-9D51-091BC71B5C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42900" lvl="0" indent="-342900">
              <a:buFont typeface="+mj-lt"/>
              <a:buAutoNum type="arabicPeriod"/>
            </a:pPr>
            <a:r>
              <a:rPr lang="de-DE" dirty="0"/>
              <a:t>Jede Interaktion mit externen System wird sehr detailliert protokolliert.</a:t>
            </a:r>
          </a:p>
          <a:p>
            <a:pPr marL="342900" lvl="0" indent="-342900">
              <a:buFont typeface="+mj-lt"/>
              <a:buAutoNum type="arabicPeriod"/>
            </a:pPr>
            <a:r>
              <a:rPr lang="de-DE" dirty="0"/>
              <a:t>Gegen dieses Protokoll (=Golden Master) wird kontinuierlich getestet.</a:t>
            </a:r>
          </a:p>
          <a:p>
            <a:pPr marL="342900" lvl="0" indent="-342900">
              <a:buFont typeface="+mj-lt"/>
              <a:buAutoNum type="arabicPeriod"/>
            </a:pPr>
            <a:r>
              <a:rPr lang="de-DE" dirty="0"/>
              <a:t>Falls der Test okay ist, ist man sicher, dass die Applikation immer noch korrekt ist. </a:t>
            </a:r>
            <a:br>
              <a:rPr lang="de-DE" dirty="0"/>
            </a:br>
            <a:r>
              <a:rPr lang="de-DE" dirty="0"/>
              <a:t>Relativ zu vor den Änderungen</a:t>
            </a:r>
          </a:p>
          <a:p>
            <a:pPr lvl="0"/>
            <a:r>
              <a:rPr lang="de-DE" dirty="0">
                <a:sym typeface="Wingdings" panose="05000000000000000000" pitchFamily="2" charset="2"/>
              </a:rPr>
              <a:t> = Sicherheitsnetz</a:t>
            </a:r>
            <a:endParaRPr lang="de-DE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6FC611-F4BA-4C7B-9D1A-E929BF5099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3136069"/>
          </a:xfrm>
        </p:spPr>
        <p:txBody>
          <a:bodyPr/>
          <a:lstStyle/>
          <a:p>
            <a:pPr lvl="0"/>
            <a:r>
              <a:rPr lang="de-DE" dirty="0"/>
              <a:t>Konsolenausgabe</a:t>
            </a:r>
          </a:p>
          <a:p>
            <a:pPr lvl="0"/>
            <a:r>
              <a:rPr lang="de-DE" dirty="0"/>
              <a:t>Aufrufe über das Netzwerk</a:t>
            </a:r>
          </a:p>
          <a:p>
            <a:pPr lvl="0"/>
            <a:r>
              <a:rPr lang="de-DE" dirty="0"/>
              <a:t>Aufrufe (und Änderungen) auf der Datenbank</a:t>
            </a:r>
          </a:p>
          <a:p>
            <a:pPr lvl="0"/>
            <a:r>
              <a:rPr lang="de-DE" dirty="0"/>
              <a:t>Systemprotokolldateien</a:t>
            </a:r>
          </a:p>
          <a:p>
            <a:pPr lvl="0"/>
            <a:r>
              <a:rPr lang="de-DE" dirty="0"/>
              <a:t>Geldtransferanweisungen</a:t>
            </a:r>
          </a:p>
          <a:p>
            <a:pPr lvl="0"/>
            <a:r>
              <a:rPr lang="de-DE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992416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Einfacher Golden </a:t>
            </a:r>
            <a:r>
              <a:rPr lang="de-DE" dirty="0" err="1"/>
              <a:t>master</a:t>
            </a:r>
            <a:r>
              <a:rPr lang="de-DE" dirty="0"/>
              <a:t> – Fizz Buzz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FizzBuzz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nn-NO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nn-NO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for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nn-NO" sz="12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nn-NO" sz="12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&lt; 100; </a:t>
            </a:r>
            <a:r>
              <a:rPr lang="nn-NO" sz="1200" b="1" dirty="0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nn-NO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++, System.</a:t>
            </a:r>
            <a:r>
              <a:rPr lang="nn-NO" sz="12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nn-NO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.println(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3 == 0 ||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5 == 0 ? ((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3) == 0 ?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"fizz"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+ ((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5) == 0 ?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"buzz"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: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;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algn="l"/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646464"/>
                </a:solidFill>
                <a:latin typeface="Consolas" panose="020B0609020204030204" pitchFamily="49" charset="0"/>
              </a:rPr>
              <a:t>@Test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goldenMasterTest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Exception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>
                <a:solidFill>
                  <a:srgbClr val="3F7F5F"/>
                </a:solidFill>
                <a:latin typeface="Consolas" panose="020B0609020204030204" pitchFamily="49" charset="0"/>
              </a:rPr>
              <a:t>// </a:t>
            </a:r>
            <a:r>
              <a:rPr lang="en-US" sz="1200" b="1" dirty="0">
                <a:solidFill>
                  <a:srgbClr val="7F9FBF"/>
                </a:solidFill>
                <a:latin typeface="Consolas" panose="020B0609020204030204" pitchFamily="49" charset="0"/>
              </a:rPr>
              <a:t>TODO</a:t>
            </a:r>
            <a:r>
              <a:rPr lang="en-US" sz="1200" b="1" dirty="0">
                <a:solidFill>
                  <a:srgbClr val="3F7F5F"/>
                </a:solidFill>
                <a:latin typeface="Consolas" panose="020B0609020204030204" pitchFamily="49" charset="0"/>
              </a:rPr>
              <a:t> create a golden master from </a:t>
            </a:r>
            <a:r>
              <a:rPr lang="en-US" sz="12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FizzBuzz's</a:t>
            </a:r>
            <a:r>
              <a:rPr lang="en-US" sz="1200" b="1" dirty="0">
                <a:solidFill>
                  <a:srgbClr val="3F7F5F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System.out.println</a:t>
            </a:r>
            <a:endParaRPr lang="en-US" sz="1200" b="1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4E59DBC7-CF9D-4F1E-BCB4-A9969D616245}"/>
              </a:ext>
            </a:extLst>
          </p:cNvPr>
          <p:cNvSpPr/>
          <p:nvPr/>
        </p:nvSpPr>
        <p:spPr>
          <a:xfrm>
            <a:off x="8644254" y="1823455"/>
            <a:ext cx="3447474" cy="5080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.\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excercise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\golden-master-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fizzbuzz</a:t>
            </a:r>
            <a:endParaRPr lang="en-US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826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F570045-A0B3-4B9C-8D19-43B4775316C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DF570045-A0B3-4B9C-8D19-43B4775316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0AC08EEC-5A7C-4756-9795-B8558E5E6C4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0511200-ED93-4467-8382-097BC9128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7738" y="1946734"/>
            <a:ext cx="10261600" cy="384721"/>
          </a:xfrm>
        </p:spPr>
        <p:txBody>
          <a:bodyPr/>
          <a:lstStyle/>
          <a:p>
            <a:r>
              <a:rPr lang="de-DE" dirty="0">
                <a:solidFill>
                  <a:schemeClr val="accent6"/>
                </a:solidFill>
              </a:rPr>
              <a:t>Was sind </a:t>
            </a:r>
            <a:r>
              <a:rPr lang="de-DE" dirty="0" err="1">
                <a:solidFill>
                  <a:schemeClr val="accent6"/>
                </a:solidFill>
              </a:rPr>
              <a:t>seams</a:t>
            </a:r>
            <a:r>
              <a:rPr lang="de-DE" dirty="0">
                <a:solidFill>
                  <a:schemeClr val="accent6"/>
                </a:solidFill>
              </a:rPr>
              <a:t>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A80B8F0-9D58-40ED-9AD4-12D2371179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9146588-1CDC-452E-AE71-D5F8138A64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de-DE" dirty="0"/>
              <a:t>Ein „</a:t>
            </a:r>
            <a:r>
              <a:rPr lang="de-DE" b="1" dirty="0" err="1">
                <a:solidFill>
                  <a:schemeClr val="accent6"/>
                </a:solidFill>
              </a:rPr>
              <a:t>seam</a:t>
            </a:r>
            <a:r>
              <a:rPr lang="de-DE" dirty="0"/>
              <a:t>“ ist eine Nahtstelle, die aufgetrennt werden kann.</a:t>
            </a:r>
          </a:p>
          <a:p>
            <a:pPr lvl="0"/>
            <a:r>
              <a:rPr lang="de-DE" dirty="0"/>
              <a:t>Im Code ist sind es Stellen, um z.B. Informationen abzugreifen oder ein besonderes Verhalten einzuführen.</a:t>
            </a:r>
          </a:p>
          <a:p>
            <a:pPr lvl="0"/>
            <a:r>
              <a:rPr lang="de-DE" dirty="0"/>
              <a:t>Häufig bei Golden Master müssen wir non-invasive Codeänderungen einführen, damit wir an interessante Informationen kommen.</a:t>
            </a:r>
          </a:p>
          <a:p>
            <a:pPr lvl="0"/>
            <a:r>
              <a:rPr lang="de-DE" dirty="0"/>
              <a:t>Speziell in komplexen Fällen führen wir </a:t>
            </a:r>
            <a:r>
              <a:rPr lang="de-DE" dirty="0" err="1"/>
              <a:t>seams</a:t>
            </a:r>
            <a:r>
              <a:rPr lang="de-DE" dirty="0"/>
              <a:t> ein, damit wir einen besseren Golden Master erstellen können. </a:t>
            </a:r>
            <a:r>
              <a:rPr lang="de-DE" b="1" dirty="0">
                <a:solidFill>
                  <a:schemeClr val="accent6"/>
                </a:solidFill>
              </a:rPr>
              <a:t>Später dienen diese </a:t>
            </a:r>
            <a:r>
              <a:rPr lang="de-DE" b="1" dirty="0" err="1">
                <a:solidFill>
                  <a:schemeClr val="accent6"/>
                </a:solidFill>
              </a:rPr>
              <a:t>seams</a:t>
            </a:r>
            <a:r>
              <a:rPr lang="de-DE" b="1" dirty="0">
                <a:solidFill>
                  <a:schemeClr val="accent6"/>
                </a:solidFill>
              </a:rPr>
              <a:t> als Ausgangspunkt um das Software Design zu verbessern</a:t>
            </a:r>
            <a:r>
              <a:rPr lang="de-DE" dirty="0"/>
              <a:t>.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769467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Ein Einfacher </a:t>
            </a:r>
            <a:r>
              <a:rPr lang="de-DE" dirty="0" err="1"/>
              <a:t>Seam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04F5AA-F47B-4768-9C65-B6E54D1C17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2558473"/>
            <a:ext cx="10261600" cy="3570865"/>
          </a:xfrm>
        </p:spPr>
        <p:txBody>
          <a:bodyPr/>
          <a:lstStyle/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for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&lt; 100; </a:t>
            </a:r>
            <a:r>
              <a:rPr lang="en-US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++, 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println_seam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3 == 0 ||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5 == 0 ? ((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3) == 0 ?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"fizz"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+ ((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% 5) == 0 ?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"buzz"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</a:rPr>
              <a:t>""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 : </a:t>
            </a:r>
            <a:r>
              <a:rPr lang="en-US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;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algn="l"/>
            <a:endParaRPr lang="en-US" sz="1200" dirty="0">
              <a:latin typeface="Consolas" panose="020B0609020204030204" pitchFamily="49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protected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println_seam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(Object </a:t>
            </a:r>
            <a:r>
              <a:rPr lang="en-US" sz="12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algn="l"/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26372CBF-4629-4C2C-A98A-B26D5A2DC414}"/>
              </a:ext>
            </a:extLst>
          </p:cNvPr>
          <p:cNvSpPr txBox="1">
            <a:spLocks/>
          </p:cNvSpPr>
          <p:nvPr/>
        </p:nvSpPr>
        <p:spPr>
          <a:xfrm>
            <a:off x="6659640" y="4147127"/>
            <a:ext cx="5193270" cy="2022655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  <a:lvl2pPr marL="1793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kern="0" dirty="0" err="1"/>
              <a:t>Seams</a:t>
            </a:r>
            <a:r>
              <a:rPr lang="de-DE" kern="0" dirty="0"/>
              <a:t> sind häufig 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de-DE" kern="0" dirty="0"/>
              <a:t> oder 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protected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kern="0" dirty="0" err="1"/>
              <a:t>Seams</a:t>
            </a:r>
            <a:r>
              <a:rPr lang="de-DE" kern="0" dirty="0"/>
              <a:t> sind ein erster Schritt in Richtung </a:t>
            </a:r>
            <a:r>
              <a:rPr lang="de-DE" b="1" kern="0" dirty="0" err="1"/>
              <a:t>dependency</a:t>
            </a:r>
            <a:r>
              <a:rPr lang="de-DE" b="1" kern="0" dirty="0"/>
              <a:t> </a:t>
            </a:r>
            <a:r>
              <a:rPr lang="de-DE" b="1" kern="0" dirty="0" err="1"/>
              <a:t>breaking</a:t>
            </a:r>
            <a:endParaRPr lang="de-DE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kern="0" dirty="0" err="1"/>
              <a:t>Seams</a:t>
            </a:r>
            <a:r>
              <a:rPr lang="de-DE" kern="0" dirty="0"/>
              <a:t> sind ein erster Schritt in Richtung </a:t>
            </a:r>
            <a:r>
              <a:rPr lang="de-DE" b="1" kern="0" dirty="0" err="1"/>
              <a:t>redesign</a:t>
            </a:r>
            <a:endParaRPr lang="de-DE" b="1" kern="0" dirty="0"/>
          </a:p>
        </p:txBody>
      </p:sp>
    </p:spTree>
    <p:extLst>
      <p:ext uri="{BB962C8B-B14F-4D97-AF65-F5344CB8AC3E}">
        <p14:creationId xmlns:p14="http://schemas.microsoft.com/office/powerpoint/2010/main" val="205809661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wo_biZO4OxAPGBWTiQkw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x6r2poxOtr4f4nmyfofbQ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H6ghJqZK4Ozds4ZoN_9PQ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igVXNswkVG7ghES5Rv7h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simOOptQvFZSax.VA1v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XhOlRdi0YuEdKJQWmPP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o.pqi8yBIaqlRj7k9_Z0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Ujb.5rRWwlzK2KEt8D0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Pscs3c2_edoADRKSLjq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jG0HcEGmkDn6jd7Kzr7W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0CMG8KKupQGP_EERvpUY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guewKKuIuUV3QNpO.HzTw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H6ghJqZK4Ozds4ZoN_9PQ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HigmrMIEo66wSRkl3lOkg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9N0reOf37TVOJpBFTSlJg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H6ghJqZK4Ozds4ZoN_9PQ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kvJeBhNNsI0LtZkxGdgZQ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19 @ CAM Master">
  <a:themeElements>
    <a:clrScheme name="Custom 68">
      <a:dk1>
        <a:srgbClr val="000000"/>
      </a:dk1>
      <a:lt1>
        <a:sysClr val="window" lastClr="FFFFFF"/>
      </a:lt1>
      <a:dk2>
        <a:srgbClr val="E4E3DF"/>
      </a:dk2>
      <a:lt2>
        <a:srgbClr val="D9CED1"/>
      </a:lt2>
      <a:accent1>
        <a:srgbClr val="D9CED1"/>
      </a:accent1>
      <a:accent2>
        <a:srgbClr val="4B323E"/>
      </a:accent2>
      <a:accent3>
        <a:srgbClr val="E4E3DF"/>
      </a:accent3>
      <a:accent4>
        <a:srgbClr val="A08570"/>
      </a:accent4>
      <a:accent5>
        <a:srgbClr val="3C3C3C"/>
      </a:accent5>
      <a:accent6>
        <a:srgbClr val="FF7A7D"/>
      </a:accent6>
      <a:hlink>
        <a:srgbClr val="000000"/>
      </a:hlink>
      <a:folHlink>
        <a:srgbClr val="000000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Symbol" panose="05050102010706020507" pitchFamily="18" charset="2"/>
          <a:buChar char="·"/>
          <a:defRPr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5784</Words>
  <Application>Microsoft Office PowerPoint</Application>
  <PresentationFormat>Benutzerdefiniert</PresentationFormat>
  <Paragraphs>759</Paragraphs>
  <Slides>45</Slides>
  <Notes>3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53" baseType="lpstr">
      <vt:lpstr>Arial</vt:lpstr>
      <vt:lpstr>Calibri</vt:lpstr>
      <vt:lpstr>Consolas</vt:lpstr>
      <vt:lpstr>Courier New</vt:lpstr>
      <vt:lpstr>Symbol</vt:lpstr>
      <vt:lpstr>Times New Roman</vt:lpstr>
      <vt:lpstr>2019 @ CAM Master</vt:lpstr>
      <vt:lpstr>think-cell Folie</vt:lpstr>
      <vt:lpstr>PowerPoint-Präsentation</vt:lpstr>
      <vt:lpstr>Was brauche ich damit ich code verbessern kann?</vt:lpstr>
      <vt:lpstr>Sicherheitsnetz</vt:lpstr>
      <vt:lpstr>Zur Erinnerung – ein einfacher unit-test</vt:lpstr>
      <vt:lpstr>Sicherheitsnetz in komplexen legacy systemen</vt:lpstr>
      <vt:lpstr>Golden master</vt:lpstr>
      <vt:lpstr>Einfacher Golden master – Fizz Buzz</vt:lpstr>
      <vt:lpstr>Was sind seams?</vt:lpstr>
      <vt:lpstr>Ein Einfacher Seam</vt:lpstr>
      <vt:lpstr>Seams und Golden master</vt:lpstr>
      <vt:lpstr>Key points</vt:lpstr>
      <vt:lpstr>Pattern</vt:lpstr>
      <vt:lpstr>Pattern: Long method</vt:lpstr>
      <vt:lpstr>refactoring: extract method</vt:lpstr>
      <vt:lpstr>Extract method</vt:lpstr>
      <vt:lpstr>Pattern: Extract class</vt:lpstr>
      <vt:lpstr>Extract Classes</vt:lpstr>
      <vt:lpstr>Was ist feature Envy?</vt:lpstr>
      <vt:lpstr>Feature envy</vt:lpstr>
      <vt:lpstr>Feature envy auflösen</vt:lpstr>
      <vt:lpstr>Feature envy auflösen</vt:lpstr>
      <vt:lpstr>Feature envy auflösen</vt:lpstr>
      <vt:lpstr>Feature envy auflösen</vt:lpstr>
      <vt:lpstr>Feature envy auflösen</vt:lpstr>
      <vt:lpstr>Feature envy auflösen</vt:lpstr>
      <vt:lpstr>Feature envy auflösen</vt:lpstr>
      <vt:lpstr>Feature envy auflösen</vt:lpstr>
      <vt:lpstr>Feature envy auflösen</vt:lpstr>
      <vt:lpstr>Feature envy auflösen</vt:lpstr>
      <vt:lpstr>Feature envy auflösen</vt:lpstr>
      <vt:lpstr>Feature envy auflösen</vt:lpstr>
      <vt:lpstr>Feature envy auflösen</vt:lpstr>
      <vt:lpstr>Feature envy auflösen</vt:lpstr>
      <vt:lpstr>Code Coverage</vt:lpstr>
      <vt:lpstr>Was ist Code Coverage?</vt:lpstr>
      <vt:lpstr>Einfache Code Coverage</vt:lpstr>
      <vt:lpstr>Schreibe einen Unittest mithilfe von Code Coverage</vt:lpstr>
      <vt:lpstr>Vorgehen, Vorteile und Nachteile</vt:lpstr>
      <vt:lpstr>Wie gut ist unsere test suite?</vt:lpstr>
      <vt:lpstr>Mutation testing</vt:lpstr>
      <vt:lpstr>GIT: merge, rebase und squash commit</vt:lpstr>
      <vt:lpstr>Sicherheitsnetz mit einer Fassade (Ziel: refactoring/redesign)</vt:lpstr>
      <vt:lpstr>Alles Zusammen</vt:lpstr>
      <vt:lpstr>Gilded Rose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WM</dc:creator>
  <cp:lastModifiedBy>Michael Mai</cp:lastModifiedBy>
  <cp:revision>246</cp:revision>
  <dcterms:created xsi:type="dcterms:W3CDTF">2019-07-01T16:47:04Z</dcterms:created>
  <dcterms:modified xsi:type="dcterms:W3CDTF">2021-07-02T09:18:54Z</dcterms:modified>
</cp:coreProperties>
</file>

<file path=docProps/thumbnail.jpeg>
</file>